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122"/>
  </p:notesMasterIdLst>
  <p:sldIdLst>
    <p:sldId id="269" r:id="rId5"/>
    <p:sldId id="270" r:id="rId6"/>
    <p:sldId id="273" r:id="rId7"/>
    <p:sldId id="272" r:id="rId8"/>
    <p:sldId id="271" r:id="rId9"/>
    <p:sldId id="274" r:id="rId10"/>
    <p:sldId id="275" r:id="rId11"/>
    <p:sldId id="276" r:id="rId12"/>
    <p:sldId id="256" r:id="rId13"/>
    <p:sldId id="277" r:id="rId14"/>
    <p:sldId id="278" r:id="rId15"/>
    <p:sldId id="279" r:id="rId16"/>
    <p:sldId id="280" r:id="rId17"/>
    <p:sldId id="282" r:id="rId18"/>
    <p:sldId id="281" r:id="rId19"/>
    <p:sldId id="265" r:id="rId20"/>
    <p:sldId id="258" r:id="rId21"/>
    <p:sldId id="283" r:id="rId22"/>
    <p:sldId id="259" r:id="rId23"/>
    <p:sldId id="284" r:id="rId24"/>
    <p:sldId id="261" r:id="rId25"/>
    <p:sldId id="264" r:id="rId26"/>
    <p:sldId id="260" r:id="rId27"/>
    <p:sldId id="262" r:id="rId28"/>
    <p:sldId id="286" r:id="rId29"/>
    <p:sldId id="287" r:id="rId30"/>
    <p:sldId id="285" r:id="rId31"/>
    <p:sldId id="288" r:id="rId32"/>
    <p:sldId id="289" r:id="rId33"/>
    <p:sldId id="290" r:id="rId34"/>
    <p:sldId id="291" r:id="rId35"/>
    <p:sldId id="292" r:id="rId36"/>
    <p:sldId id="293" r:id="rId37"/>
    <p:sldId id="294" r:id="rId38"/>
    <p:sldId id="295" r:id="rId39"/>
    <p:sldId id="296" r:id="rId40"/>
    <p:sldId id="268" r:id="rId41"/>
    <p:sldId id="263" r:id="rId42"/>
    <p:sldId id="297" r:id="rId43"/>
    <p:sldId id="266" r:id="rId44"/>
    <p:sldId id="267" r:id="rId45"/>
    <p:sldId id="298" r:id="rId46"/>
    <p:sldId id="299" r:id="rId47"/>
    <p:sldId id="301" r:id="rId48"/>
    <p:sldId id="300" r:id="rId49"/>
    <p:sldId id="302" r:id="rId50"/>
    <p:sldId id="303" r:id="rId51"/>
    <p:sldId id="304" r:id="rId52"/>
    <p:sldId id="307" r:id="rId53"/>
    <p:sldId id="317" r:id="rId54"/>
    <p:sldId id="318" r:id="rId55"/>
    <p:sldId id="319" r:id="rId56"/>
    <p:sldId id="320" r:id="rId57"/>
    <p:sldId id="321" r:id="rId58"/>
    <p:sldId id="305" r:id="rId59"/>
    <p:sldId id="306" r:id="rId60"/>
    <p:sldId id="310" r:id="rId61"/>
    <p:sldId id="308" r:id="rId62"/>
    <p:sldId id="311" r:id="rId63"/>
    <p:sldId id="313" r:id="rId64"/>
    <p:sldId id="312" r:id="rId65"/>
    <p:sldId id="374" r:id="rId66"/>
    <p:sldId id="314" r:id="rId67"/>
    <p:sldId id="316" r:id="rId68"/>
    <p:sldId id="315" r:id="rId69"/>
    <p:sldId id="332" r:id="rId70"/>
    <p:sldId id="335" r:id="rId71"/>
    <p:sldId id="336" r:id="rId72"/>
    <p:sldId id="375" r:id="rId73"/>
    <p:sldId id="376" r:id="rId74"/>
    <p:sldId id="337" r:id="rId75"/>
    <p:sldId id="338" r:id="rId76"/>
    <p:sldId id="330" r:id="rId77"/>
    <p:sldId id="339" r:id="rId78"/>
    <p:sldId id="340" r:id="rId79"/>
    <p:sldId id="341" r:id="rId80"/>
    <p:sldId id="377" r:id="rId81"/>
    <p:sldId id="342" r:id="rId82"/>
    <p:sldId id="378" r:id="rId83"/>
    <p:sldId id="343" r:id="rId84"/>
    <p:sldId id="379" r:id="rId85"/>
    <p:sldId id="344" r:id="rId86"/>
    <p:sldId id="345" r:id="rId87"/>
    <p:sldId id="346"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48" r:id="rId114"/>
    <p:sldId id="323" r:id="rId115"/>
    <p:sldId id="324" r:id="rId116"/>
    <p:sldId id="325" r:id="rId117"/>
    <p:sldId id="326" r:id="rId118"/>
    <p:sldId id="327" r:id="rId119"/>
    <p:sldId id="328" r:id="rId120"/>
    <p:sldId id="329"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08EC28-E957-68D6-F63E-BBA2C2B74570}" v="2" dt="2024-03-21T18:45:10.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TLURI SRI HARSHITHA 21BCE7808" userId="S::harshitha.21bce7808@vitapstudent.ac.in::74bb8beb-3e03-4922-b11b-61a6b19f7f38" providerId="AD" clId="Web-{16F0502A-B70D-4131-A11C-AEFFD1C9855F}"/>
    <pc:docChg chg="modSld">
      <pc:chgData name="POTLURI SRI HARSHITHA 21BCE7808" userId="S::harshitha.21bce7808@vitapstudent.ac.in::74bb8beb-3e03-4922-b11b-61a6b19f7f38" providerId="AD" clId="Web-{16F0502A-B70D-4131-A11C-AEFFD1C9855F}" dt="2023-08-14T09:06:03.363" v="1"/>
      <pc:docMkLst>
        <pc:docMk/>
      </pc:docMkLst>
      <pc:sldChg chg="modSp">
        <pc:chgData name="POTLURI SRI HARSHITHA 21BCE7808" userId="S::harshitha.21bce7808@vitapstudent.ac.in::74bb8beb-3e03-4922-b11b-61a6b19f7f38" providerId="AD" clId="Web-{16F0502A-B70D-4131-A11C-AEFFD1C9855F}" dt="2023-08-14T09:06:03.363" v="1"/>
        <pc:sldMkLst>
          <pc:docMk/>
          <pc:sldMk cId="2080354475" sldId="282"/>
        </pc:sldMkLst>
        <pc:graphicFrameChg chg="mod modGraphic">
          <ac:chgData name="POTLURI SRI HARSHITHA 21BCE7808" userId="S::harshitha.21bce7808@vitapstudent.ac.in::74bb8beb-3e03-4922-b11b-61a6b19f7f38" providerId="AD" clId="Web-{16F0502A-B70D-4131-A11C-AEFFD1C9855F}" dt="2023-08-14T09:06:03.363" v="1"/>
          <ac:graphicFrameMkLst>
            <pc:docMk/>
            <pc:sldMk cId="2080354475" sldId="282"/>
            <ac:graphicFrameMk id="4" creationId="{00000000-0000-0000-0000-000000000000}"/>
          </ac:graphicFrameMkLst>
        </pc:graphicFrameChg>
      </pc:sldChg>
    </pc:docChg>
  </pc:docChgLst>
  <pc:docChgLst>
    <pc:chgData name="SRIRAM PRAGVAMS 21BCE7519" userId="S::sriram.21bce7519@vitapstudent.ac.in::a5a78923-59b8-4a77-b7f2-51a8766330c4" providerId="AD" clId="Web-{C783C7A8-2ECF-43B8-A15E-0011C9909218}"/>
    <pc:docChg chg="sldOrd">
      <pc:chgData name="SRIRAM PRAGVAMS 21BCE7519" userId="S::sriram.21bce7519@vitapstudent.ac.in::a5a78923-59b8-4a77-b7f2-51a8766330c4" providerId="AD" clId="Web-{C783C7A8-2ECF-43B8-A15E-0011C9909218}" dt="2023-08-06T11:06:09.102" v="0"/>
      <pc:docMkLst>
        <pc:docMk/>
      </pc:docMkLst>
      <pc:sldChg chg="ord">
        <pc:chgData name="SRIRAM PRAGVAMS 21BCE7519" userId="S::sriram.21bce7519@vitapstudent.ac.in::a5a78923-59b8-4a77-b7f2-51a8766330c4" providerId="AD" clId="Web-{C783C7A8-2ECF-43B8-A15E-0011C9909218}" dt="2023-08-06T11:06:09.102" v="0"/>
        <pc:sldMkLst>
          <pc:docMk/>
          <pc:sldMk cId="86720923" sldId="270"/>
        </pc:sldMkLst>
      </pc:sldChg>
    </pc:docChg>
  </pc:docChgLst>
  <pc:docChgLst>
    <pc:chgData name="ANANTHAN K 21BCE8631" userId="S::ananthan.21bce8631@vitapstudent.ac.in::b54a62f5-7225-4ab4-a93c-85d53a547a0e" providerId="AD" clId="Web-{00830E69-C056-4192-9C62-DBA8807DB2E3}"/>
    <pc:docChg chg="sldOrd">
      <pc:chgData name="ANANTHAN K 21BCE8631" userId="S::ananthan.21bce8631@vitapstudent.ac.in::b54a62f5-7225-4ab4-a93c-85d53a547a0e" providerId="AD" clId="Web-{00830E69-C056-4192-9C62-DBA8807DB2E3}" dt="2023-07-31T16:57:04.111" v="0"/>
      <pc:docMkLst>
        <pc:docMk/>
      </pc:docMkLst>
      <pc:sldChg chg="ord">
        <pc:chgData name="ANANTHAN K 21BCE8631" userId="S::ananthan.21bce8631@vitapstudent.ac.in::b54a62f5-7225-4ab4-a93c-85d53a547a0e" providerId="AD" clId="Web-{00830E69-C056-4192-9C62-DBA8807DB2E3}" dt="2023-07-31T16:57:04.111" v="0"/>
        <pc:sldMkLst>
          <pc:docMk/>
          <pc:sldMk cId="1985885610" sldId="300"/>
        </pc:sldMkLst>
      </pc:sldChg>
    </pc:docChg>
  </pc:docChgLst>
  <pc:docChgLst>
    <pc:chgData name="POTHUKUCHHI KARTHIK 21BCE7652" userId="S::karthik.21bce7652@vitapstudent.ac.in::218bf7a4-9d68-464d-aa05-2a571827056d" providerId="AD" clId="Web-{E808EC28-E957-68D6-F63E-BBA2C2B74570}"/>
    <pc:docChg chg="addSld">
      <pc:chgData name="POTHUKUCHHI KARTHIK 21BCE7652" userId="S::karthik.21bce7652@vitapstudent.ac.in::218bf7a4-9d68-464d-aa05-2a571827056d" providerId="AD" clId="Web-{E808EC28-E957-68D6-F63E-BBA2C2B74570}" dt="2024-03-21T18:45:10.241" v="1"/>
      <pc:docMkLst>
        <pc:docMk/>
      </pc:docMkLst>
      <pc:sldChg chg="new">
        <pc:chgData name="POTHUKUCHHI KARTHIK 21BCE7652" userId="S::karthik.21bce7652@vitapstudent.ac.in::218bf7a4-9d68-464d-aa05-2a571827056d" providerId="AD" clId="Web-{E808EC28-E957-68D6-F63E-BBA2C2B74570}" dt="2024-03-21T18:45:06.616" v="0"/>
        <pc:sldMkLst>
          <pc:docMk/>
          <pc:sldMk cId="1742307451" sldId="378"/>
        </pc:sldMkLst>
      </pc:sldChg>
      <pc:sldChg chg="new">
        <pc:chgData name="POTHUKUCHHI KARTHIK 21BCE7652" userId="S::karthik.21bce7652@vitapstudent.ac.in::218bf7a4-9d68-464d-aa05-2a571827056d" providerId="AD" clId="Web-{E808EC28-E957-68D6-F63E-BBA2C2B74570}" dt="2024-03-21T18:45:10.241" v="1"/>
        <pc:sldMkLst>
          <pc:docMk/>
          <pc:sldMk cId="4113583625" sldId="379"/>
        </pc:sldMkLst>
      </pc:sldChg>
    </pc:docChg>
  </pc:docChgLst>
  <pc:docChgLst>
    <pc:chgData name="PIGILAM PRATHYUSHAE 21BCE9431" userId="S::prathyushae.21bce9431@vitapstudent.ac.in::8f886af3-763f-4423-8f75-ac8ecc13beb9" providerId="AD" clId="Web-{6F312017-DE2F-45E3-92C9-8F350FECCFDB}"/>
    <pc:docChg chg="sldOrd">
      <pc:chgData name="PIGILAM PRATHYUSHAE 21BCE9431" userId="S::prathyushae.21bce9431@vitapstudent.ac.in::8f886af3-763f-4423-8f75-ac8ecc13beb9" providerId="AD" clId="Web-{6F312017-DE2F-45E3-92C9-8F350FECCFDB}" dt="2023-08-15T09:32:30.513" v="1"/>
      <pc:docMkLst>
        <pc:docMk/>
      </pc:docMkLst>
      <pc:sldChg chg="ord">
        <pc:chgData name="PIGILAM PRATHYUSHAE 21BCE9431" userId="S::prathyushae.21bce9431@vitapstudent.ac.in::8f886af3-763f-4423-8f75-ac8ecc13beb9" providerId="AD" clId="Web-{6F312017-DE2F-45E3-92C9-8F350FECCFDB}" dt="2023-08-15T09:32:30.513" v="1"/>
        <pc:sldMkLst>
          <pc:docMk/>
          <pc:sldMk cId="3106647374" sldId="278"/>
        </pc:sldMkLst>
      </pc:sldChg>
    </pc:docChg>
  </pc:docChgLst>
  <pc:docChgLst>
    <pc:chgData name="BANAVATHU RUPATHI RAO 21BCE9581" userId="S::rupathirao.21bce9581@vitapstudent.ac.in::b1901fd3-449a-4bff-821c-49528f601389" providerId="AD" clId="Web-{8DE50396-790A-4E52-A919-9FC192B18128}"/>
    <pc:docChg chg="modSld">
      <pc:chgData name="BANAVATHU RUPATHI RAO 21BCE9581" userId="S::rupathirao.21bce9581@vitapstudent.ac.in::b1901fd3-449a-4bff-821c-49528f601389" providerId="AD" clId="Web-{8DE50396-790A-4E52-A919-9FC192B18128}" dt="2023-08-14T09:27:10.325" v="1" actId="1076"/>
      <pc:docMkLst>
        <pc:docMk/>
      </pc:docMkLst>
      <pc:sldChg chg="modSp">
        <pc:chgData name="BANAVATHU RUPATHI RAO 21BCE9581" userId="S::rupathirao.21bce9581@vitapstudent.ac.in::b1901fd3-449a-4bff-821c-49528f601389" providerId="AD" clId="Web-{8DE50396-790A-4E52-A919-9FC192B18128}" dt="2023-08-14T09:27:10.325" v="1" actId="1076"/>
        <pc:sldMkLst>
          <pc:docMk/>
          <pc:sldMk cId="1851451050" sldId="339"/>
        </pc:sldMkLst>
        <pc:spChg chg="mod">
          <ac:chgData name="BANAVATHU RUPATHI RAO 21BCE9581" userId="S::rupathirao.21bce9581@vitapstudent.ac.in::b1901fd3-449a-4bff-821c-49528f601389" providerId="AD" clId="Web-{8DE50396-790A-4E52-A919-9FC192B18128}" dt="2023-08-14T09:27:10.325" v="1" actId="1076"/>
          <ac:spMkLst>
            <pc:docMk/>
            <pc:sldMk cId="1851451050" sldId="339"/>
            <ac:spMk id="3" creationId="{00000000-0000-0000-0000-000000000000}"/>
          </ac:spMkLst>
        </pc:spChg>
      </pc:sldChg>
    </pc:docChg>
  </pc:docChgLst>
  <pc:docChgLst>
    <pc:chgData name="BANAVATHU RUPATHI RAO 21BCE9581" userId="S::rupathirao.21bce9581@vitapstudent.ac.in::b1901fd3-449a-4bff-821c-49528f601389" providerId="AD" clId="Web-{1F26C3EB-DB44-42D4-AB3B-B924F490D744}"/>
    <pc:docChg chg="modSld">
      <pc:chgData name="BANAVATHU RUPATHI RAO 21BCE9581" userId="S::rupathirao.21bce9581@vitapstudent.ac.in::b1901fd3-449a-4bff-821c-49528f601389" providerId="AD" clId="Web-{1F26C3EB-DB44-42D4-AB3B-B924F490D744}" dt="2023-08-17T13:57:59.033" v="2" actId="20577"/>
      <pc:docMkLst>
        <pc:docMk/>
      </pc:docMkLst>
      <pc:sldChg chg="modSp">
        <pc:chgData name="BANAVATHU RUPATHI RAO 21BCE9581" userId="S::rupathirao.21bce9581@vitapstudent.ac.in::b1901fd3-449a-4bff-821c-49528f601389" providerId="AD" clId="Web-{1F26C3EB-DB44-42D4-AB3B-B924F490D744}" dt="2023-08-17T13:57:59.033" v="2" actId="20577"/>
        <pc:sldMkLst>
          <pc:docMk/>
          <pc:sldMk cId="200544097" sldId="302"/>
        </pc:sldMkLst>
        <pc:spChg chg="mod">
          <ac:chgData name="BANAVATHU RUPATHI RAO 21BCE9581" userId="S::rupathirao.21bce9581@vitapstudent.ac.in::b1901fd3-449a-4bff-821c-49528f601389" providerId="AD" clId="Web-{1F26C3EB-DB44-42D4-AB3B-B924F490D744}" dt="2023-08-17T13:57:59.033" v="2" actId="20577"/>
          <ac:spMkLst>
            <pc:docMk/>
            <pc:sldMk cId="200544097" sldId="302"/>
            <ac:spMk id="3" creationId="{00000000-0000-0000-0000-000000000000}"/>
          </ac:spMkLst>
        </pc:spChg>
      </pc:sldChg>
    </pc:docChg>
  </pc:docChgLst>
  <pc:docChgLst>
    <pc:chgData name="BHUKYA RAHUL NAIK 21BCE9727" userId="S::rahul.21bce9727@vitapstudent.ac.in::b3161aae-88a2-4f50-92e0-6ad8a04aa005" providerId="AD" clId="Web-{500805D3-2C0E-46D4-8AB0-C19316C1DA67}"/>
    <pc:docChg chg="addSld">
      <pc:chgData name="BHUKYA RAHUL NAIK 21BCE9727" userId="S::rahul.21bce9727@vitapstudent.ac.in::b3161aae-88a2-4f50-92e0-6ad8a04aa005" providerId="AD" clId="Web-{500805D3-2C0E-46D4-8AB0-C19316C1DA67}" dt="2023-08-17T21:29:56.921" v="0"/>
      <pc:docMkLst>
        <pc:docMk/>
      </pc:docMkLst>
      <pc:sldChg chg="new">
        <pc:chgData name="BHUKYA RAHUL NAIK 21BCE9727" userId="S::rahul.21bce9727@vitapstudent.ac.in::b3161aae-88a2-4f50-92e0-6ad8a04aa005" providerId="AD" clId="Web-{500805D3-2C0E-46D4-8AB0-C19316C1DA67}" dt="2023-08-17T21:29:56.921" v="0"/>
        <pc:sldMkLst>
          <pc:docMk/>
          <pc:sldMk cId="4233492137" sldId="377"/>
        </pc:sldMkLst>
      </pc:sldChg>
    </pc:docChg>
  </pc:docChgLst>
  <pc:docChgLst>
    <pc:chgData name="B.HEMANTH 21BCE8921" userId="S::hemanth.21bce8921@vitapstudent.ac.in::c798eec2-2c15-4b4c-8ed3-9123819c3e78" providerId="AD" clId="Web-{4762F215-51A5-43DE-A056-AEF6ACD757F3}"/>
    <pc:docChg chg="sldOrd">
      <pc:chgData name="B.HEMANTH 21BCE8921" userId="S::hemanth.21bce8921@vitapstudent.ac.in::c798eec2-2c15-4b4c-8ed3-9123819c3e78" providerId="AD" clId="Web-{4762F215-51A5-43DE-A056-AEF6ACD757F3}" dt="2023-08-12T04:13:11.641" v="3"/>
      <pc:docMkLst>
        <pc:docMk/>
      </pc:docMkLst>
      <pc:sldChg chg="ord">
        <pc:chgData name="B.HEMANTH 21BCE8921" userId="S::hemanth.21bce8921@vitapstudent.ac.in::c798eec2-2c15-4b4c-8ed3-9123819c3e78" providerId="AD" clId="Web-{4762F215-51A5-43DE-A056-AEF6ACD757F3}" dt="2023-08-12T03:56:50.687" v="2"/>
        <pc:sldMkLst>
          <pc:docMk/>
          <pc:sldMk cId="666984757" sldId="271"/>
        </pc:sldMkLst>
      </pc:sldChg>
      <pc:sldChg chg="ord">
        <pc:chgData name="B.HEMANTH 21BCE8921" userId="S::hemanth.21bce8921@vitapstudent.ac.in::c798eec2-2c15-4b4c-8ed3-9123819c3e78" providerId="AD" clId="Web-{4762F215-51A5-43DE-A056-AEF6ACD757F3}" dt="2023-08-12T04:13:11.641" v="3"/>
        <pc:sldMkLst>
          <pc:docMk/>
          <pc:sldMk cId="654552976" sldId="281"/>
        </pc:sldMkLst>
      </pc:sldChg>
    </pc:docChg>
  </pc:docChgLst>
  <pc:docChgLst>
    <pc:chgData name="ANANTHAN K 21BCE8631" userId="S::ananthan.21bce8631@vitapstudent.ac.in::b54a62f5-7225-4ab4-a93c-85d53a547a0e" providerId="AD" clId="Web-{34B696CD-27C0-432F-96BB-D3E7AAB710CB}"/>
    <pc:docChg chg="sldOrd">
      <pc:chgData name="ANANTHAN K 21BCE8631" userId="S::ananthan.21bce8631@vitapstudent.ac.in::b54a62f5-7225-4ab4-a93c-85d53a547a0e" providerId="AD" clId="Web-{34B696CD-27C0-432F-96BB-D3E7AAB710CB}" dt="2023-08-15T10:10:15.140" v="1"/>
      <pc:docMkLst>
        <pc:docMk/>
      </pc:docMkLst>
      <pc:sldChg chg="ord">
        <pc:chgData name="ANANTHAN K 21BCE8631" userId="S::ananthan.21bce8631@vitapstudent.ac.in::b54a62f5-7225-4ab4-a93c-85d53a547a0e" providerId="AD" clId="Web-{34B696CD-27C0-432F-96BB-D3E7AAB710CB}" dt="2023-08-15T10:10:15.140" v="1"/>
        <pc:sldMkLst>
          <pc:docMk/>
          <pc:sldMk cId="86720923" sldId="270"/>
        </pc:sldMkLst>
      </pc:sldChg>
      <pc:sldChg chg="ord">
        <pc:chgData name="ANANTHAN K 21BCE8631" userId="S::ananthan.21bce8631@vitapstudent.ac.in::b54a62f5-7225-4ab4-a93c-85d53a547a0e" providerId="AD" clId="Web-{34B696CD-27C0-432F-96BB-D3E7AAB710CB}" dt="2023-08-15T10:10:10.624" v="0"/>
        <pc:sldMkLst>
          <pc:docMk/>
          <pc:sldMk cId="4020387531" sldId="273"/>
        </pc:sldMkLst>
      </pc:sldChg>
    </pc:docChg>
  </pc:docChgLst>
  <pc:docChgLst>
    <pc:chgData name="GARIKIPATI VENKATA GUNA CHAITANYA 21BCE7607" userId="S::chaitanya.21bce7607@vitapstudent.ac.in::61abc532-046a-49a7-9ad1-e1bb0ac8a644" providerId="AD" clId="Web-{2587FE8E-BDCC-4834-ABB3-746924FCCAEB}"/>
    <pc:docChg chg="addSld">
      <pc:chgData name="GARIKIPATI VENKATA GUNA CHAITANYA 21BCE7607" userId="S::chaitanya.21bce7607@vitapstudent.ac.in::61abc532-046a-49a7-9ad1-e1bb0ac8a644" providerId="AD" clId="Web-{2587FE8E-BDCC-4834-ABB3-746924FCCAEB}" dt="2023-08-17T09:29:28.661" v="2"/>
      <pc:docMkLst>
        <pc:docMk/>
      </pc:docMkLst>
      <pc:sldChg chg="new">
        <pc:chgData name="GARIKIPATI VENKATA GUNA CHAITANYA 21BCE7607" userId="S::chaitanya.21bce7607@vitapstudent.ac.in::61abc532-046a-49a7-9ad1-e1bb0ac8a644" providerId="AD" clId="Web-{2587FE8E-BDCC-4834-ABB3-746924FCCAEB}" dt="2023-08-17T09:22:30.342" v="0"/>
        <pc:sldMkLst>
          <pc:docMk/>
          <pc:sldMk cId="581393581" sldId="374"/>
        </pc:sldMkLst>
      </pc:sldChg>
      <pc:sldChg chg="new">
        <pc:chgData name="GARIKIPATI VENKATA GUNA CHAITANYA 21BCE7607" userId="S::chaitanya.21bce7607@vitapstudent.ac.in::61abc532-046a-49a7-9ad1-e1bb0ac8a644" providerId="AD" clId="Web-{2587FE8E-BDCC-4834-ABB3-746924FCCAEB}" dt="2023-08-17T09:29:27.864" v="1"/>
        <pc:sldMkLst>
          <pc:docMk/>
          <pc:sldMk cId="2654687772" sldId="375"/>
        </pc:sldMkLst>
      </pc:sldChg>
      <pc:sldChg chg="new">
        <pc:chgData name="GARIKIPATI VENKATA GUNA CHAITANYA 21BCE7607" userId="S::chaitanya.21bce7607@vitapstudent.ac.in::61abc532-046a-49a7-9ad1-e1bb0ac8a644" providerId="AD" clId="Web-{2587FE8E-BDCC-4834-ABB3-746924FCCAEB}" dt="2023-08-17T09:29:28.661" v="2"/>
        <pc:sldMkLst>
          <pc:docMk/>
          <pc:sldMk cId="4054319131" sldId="376"/>
        </pc:sldMkLst>
      </pc:sldChg>
    </pc:docChg>
  </pc:docChgLst>
  <pc:docChgLst>
    <pc:chgData clId="Web-{F51DBE67-885E-41BE-9DA8-9CEB90338E75}"/>
    <pc:docChg chg="sldOrd">
      <pc:chgData name="" userId="" providerId="" clId="Web-{F51DBE67-885E-41BE-9DA8-9CEB90338E75}" dt="2023-08-17T13:08:01.462" v="0"/>
      <pc:docMkLst>
        <pc:docMk/>
      </pc:docMkLst>
      <pc:sldChg chg="ord">
        <pc:chgData name="" userId="" providerId="" clId="Web-{F51DBE67-885E-41BE-9DA8-9CEB90338E75}" dt="2023-08-17T13:08:01.462" v="0"/>
        <pc:sldMkLst>
          <pc:docMk/>
          <pc:sldMk cId="1603899442" sldId="272"/>
        </pc:sldMkLst>
      </pc:sldChg>
    </pc:docChg>
  </pc:docChgLst>
  <pc:docChgLst>
    <pc:chgData name="DEVABHAKTUNI VENKAT REVANTH 21BCE7204" userId="S::revanth.21bce7204@vitapstudent.ac.in::3fd5e6a5-b002-417c-a565-2aeadb40fd7a" providerId="AD" clId="Web-{AC542F22-E78D-4430-BDDF-11EED703B746}"/>
    <pc:docChg chg="modSld sldOrd">
      <pc:chgData name="DEVABHAKTUNI VENKAT REVANTH 21BCE7204" userId="S::revanth.21bce7204@vitapstudent.ac.in::3fd5e6a5-b002-417c-a565-2aeadb40fd7a" providerId="AD" clId="Web-{AC542F22-E78D-4430-BDDF-11EED703B746}" dt="2023-08-17T12:05:18.006" v="1" actId="14100"/>
      <pc:docMkLst>
        <pc:docMk/>
      </pc:docMkLst>
      <pc:sldChg chg="modSp">
        <pc:chgData name="DEVABHAKTUNI VENKAT REVANTH 21BCE7204" userId="S::revanth.21bce7204@vitapstudent.ac.in::3fd5e6a5-b002-417c-a565-2aeadb40fd7a" providerId="AD" clId="Web-{AC542F22-E78D-4430-BDDF-11EED703B746}" dt="2023-08-17T12:05:18.006" v="1" actId="14100"/>
        <pc:sldMkLst>
          <pc:docMk/>
          <pc:sldMk cId="86720923" sldId="270"/>
        </pc:sldMkLst>
        <pc:spChg chg="mod">
          <ac:chgData name="DEVABHAKTUNI VENKAT REVANTH 21BCE7204" userId="S::revanth.21bce7204@vitapstudent.ac.in::3fd5e6a5-b002-417c-a565-2aeadb40fd7a" providerId="AD" clId="Web-{AC542F22-E78D-4430-BDDF-11EED703B746}" dt="2023-08-17T12:05:18.006" v="1" actId="14100"/>
          <ac:spMkLst>
            <pc:docMk/>
            <pc:sldMk cId="86720923" sldId="270"/>
            <ac:spMk id="3" creationId="{00000000-0000-0000-0000-000000000000}"/>
          </ac:spMkLst>
        </pc:spChg>
      </pc:sldChg>
      <pc:sldChg chg="ord">
        <pc:chgData name="DEVABHAKTUNI VENKAT REVANTH 21BCE7204" userId="S::revanth.21bce7204@vitapstudent.ac.in::3fd5e6a5-b002-417c-a565-2aeadb40fd7a" providerId="AD" clId="Web-{AC542F22-E78D-4430-BDDF-11EED703B746}" dt="2023-08-17T11:55:33.879" v="0"/>
        <pc:sldMkLst>
          <pc:docMk/>
          <pc:sldMk cId="1603899442" sldId="272"/>
        </pc:sldMkLst>
      </pc:sldChg>
    </pc:docChg>
  </pc:docChgLst>
  <pc:docChgLst>
    <pc:chgData name="BUDHARAJU SATHYASAI RAMANA RAJU 21BCE8051" userId="S::sathyasai.21bce8051@vitapstudent.ac.in::b0570e39-39f1-420c-9931-626bf70aebea" providerId="AD" clId="Web-{F51DBE67-885E-41BE-9DA8-9CEB90338E75}"/>
    <pc:docChg chg="sldOrd">
      <pc:chgData name="BUDHARAJU SATHYASAI RAMANA RAJU 21BCE8051" userId="S::sathyasai.21bce8051@vitapstudent.ac.in::b0570e39-39f1-420c-9931-626bf70aebea" providerId="AD" clId="Web-{F51DBE67-885E-41BE-9DA8-9CEB90338E75}" dt="2023-08-17T17:45:55.081" v="1"/>
      <pc:docMkLst>
        <pc:docMk/>
      </pc:docMkLst>
      <pc:sldChg chg="ord">
        <pc:chgData name="BUDHARAJU SATHYASAI RAMANA RAJU 21BCE8051" userId="S::sathyasai.21bce8051@vitapstudent.ac.in::b0570e39-39f1-420c-9931-626bf70aebea" providerId="AD" clId="Web-{F51DBE67-885E-41BE-9DA8-9CEB90338E75}" dt="2023-08-17T17:42:34.016" v="0"/>
        <pc:sldMkLst>
          <pc:docMk/>
          <pc:sldMk cId="4083182257" sldId="312"/>
        </pc:sldMkLst>
      </pc:sldChg>
      <pc:sldChg chg="ord">
        <pc:chgData name="BUDHARAJU SATHYASAI RAMANA RAJU 21BCE8051" userId="S::sathyasai.21bce8051@vitapstudent.ac.in::b0570e39-39f1-420c-9931-626bf70aebea" providerId="AD" clId="Web-{F51DBE67-885E-41BE-9DA8-9CEB90338E75}" dt="2023-08-17T17:45:55.081" v="1"/>
        <pc:sldMkLst>
          <pc:docMk/>
          <pc:sldMk cId="838127655" sldId="315"/>
        </pc:sldMkLst>
      </pc:sldChg>
    </pc:docChg>
  </pc:docChgLst>
  <pc:docChgLst>
    <pc:chgData clId="Web-{AA7967C8-B1F4-4680-8A1E-A852E2EB242B}"/>
    <pc:docChg chg="sldOrd">
      <pc:chgData name="" userId="" providerId="" clId="Web-{AA7967C8-B1F4-4680-8A1E-A852E2EB242B}" dt="2023-08-14T18:15:25.905" v="0"/>
      <pc:docMkLst>
        <pc:docMk/>
      </pc:docMkLst>
      <pc:sldChg chg="ord">
        <pc:chgData name="" userId="" providerId="" clId="Web-{AA7967C8-B1F4-4680-8A1E-A852E2EB242B}" dt="2023-08-14T18:15:25.905" v="0"/>
        <pc:sldMkLst>
          <pc:docMk/>
          <pc:sldMk cId="86720923"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AEB599-C291-4DE4-8E52-3A2794503DAB}" type="datetimeFigureOut">
              <a:rPr lang="en-IN" smtClean="0"/>
              <a:t>21-03-2024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1065D-AE43-4488-8DDC-36F91EB1EE64}" type="slidenum">
              <a:rPr lang="en-IN" smtClean="0"/>
              <a:t>‹#›</a:t>
            </a:fld>
            <a:endParaRPr lang="en-IN"/>
          </a:p>
        </p:txBody>
      </p:sp>
    </p:spTree>
    <p:extLst>
      <p:ext uri="{BB962C8B-B14F-4D97-AF65-F5344CB8AC3E}">
        <p14:creationId xmlns:p14="http://schemas.microsoft.com/office/powerpoint/2010/main" val="48200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BA1065D-AE43-4488-8DDC-36F91EB1EE64}" type="slidenum">
              <a:rPr lang="en-IN" smtClean="0"/>
              <a:t>67</a:t>
            </a:fld>
            <a:endParaRPr lang="en-IN"/>
          </a:p>
        </p:txBody>
      </p:sp>
    </p:spTree>
    <p:extLst>
      <p:ext uri="{BB962C8B-B14F-4D97-AF65-F5344CB8AC3E}">
        <p14:creationId xmlns:p14="http://schemas.microsoft.com/office/powerpoint/2010/main" val="174752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8FCE-80A1-5C88-67D2-032BF1E7F6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AE911A-DCD7-C193-B3B6-9E0E203171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DCE98C-3A7E-AA4A-A38C-CF43B7A98131}"/>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5" name="Footer Placeholder 4">
            <a:extLst>
              <a:ext uri="{FF2B5EF4-FFF2-40B4-BE49-F238E27FC236}">
                <a16:creationId xmlns:a16="http://schemas.microsoft.com/office/drawing/2014/main" id="{1FD50F28-0755-616B-68F4-4700C7678B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A483-D1E9-8B5A-3466-6D5E20499D10}"/>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320086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51CA-42B1-898B-5B54-F98258E843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39CAE3-E14D-D2E4-3649-35BC4F3AD0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41899A-CECC-F151-5875-87AE07293628}"/>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5" name="Footer Placeholder 4">
            <a:extLst>
              <a:ext uri="{FF2B5EF4-FFF2-40B4-BE49-F238E27FC236}">
                <a16:creationId xmlns:a16="http://schemas.microsoft.com/office/drawing/2014/main" id="{8FB06657-99EB-A267-B139-27A91BC83C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4FD23-9B19-4891-4CC7-FCDDD9C23708}"/>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1117313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208BC6-E2D8-5535-C7C7-8E489C2A9C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7B8DC5-8BB7-1C01-08B0-692EB91E13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530CD1-5B40-728D-C6CC-EDB90D6AD99C}"/>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5" name="Footer Placeholder 4">
            <a:extLst>
              <a:ext uri="{FF2B5EF4-FFF2-40B4-BE49-F238E27FC236}">
                <a16:creationId xmlns:a16="http://schemas.microsoft.com/office/drawing/2014/main" id="{CB692508-E9FF-5EAF-AA49-C1F37D5FB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E205D-8BB9-300C-D865-3C26AE567518}"/>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257679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981E-2090-3F27-5592-9E4ABB3A7C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D522EB-D839-D40D-D23F-AD753725F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039C3C-70A7-69FA-4CC8-71E57B6D0810}"/>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5" name="Footer Placeholder 4">
            <a:extLst>
              <a:ext uri="{FF2B5EF4-FFF2-40B4-BE49-F238E27FC236}">
                <a16:creationId xmlns:a16="http://schemas.microsoft.com/office/drawing/2014/main" id="{C8F55830-9B0B-CB97-2053-FC42E8820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22A515-B15B-CA1B-1972-A0BB6962D158}"/>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303373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5B30-B9F2-5C96-13D3-721D782201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6733DB-BAC8-4781-6C85-83C98596C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1F6AD6-B2B6-199B-9634-479DA0C1B30F}"/>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5" name="Footer Placeholder 4">
            <a:extLst>
              <a:ext uri="{FF2B5EF4-FFF2-40B4-BE49-F238E27FC236}">
                <a16:creationId xmlns:a16="http://schemas.microsoft.com/office/drawing/2014/main" id="{CFDD97DB-6D1F-1755-38D0-827664232E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308188-AEA9-4FB8-CE09-3FDA2E7C8BCF}"/>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3202680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DBFB-7FF5-44AA-C3B7-2DFCB3A8B8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A09307-34E8-4DD9-9BFE-D9B680D837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99B9FB-73D2-7B1F-A84B-A522D717F2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87A442-EEC4-B350-8567-F18F79CE8387}"/>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6" name="Footer Placeholder 5">
            <a:extLst>
              <a:ext uri="{FF2B5EF4-FFF2-40B4-BE49-F238E27FC236}">
                <a16:creationId xmlns:a16="http://schemas.microsoft.com/office/drawing/2014/main" id="{83C36E39-5C74-20A5-6A36-AF808BE2DC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5AD52F-65DF-F22A-93CA-847715009C39}"/>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149644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16BE-99A9-3151-47A1-37A8788BFF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CEF91D-9556-AB33-C6DF-5394BEF32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175DF-CBB5-957E-2D19-7423F5CD7E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87CF54-A846-5DFB-2826-2A2A8DCE5D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100A04-EBC6-E476-354E-B09F274D62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A86A29-F79F-68FA-378F-21294FB5E06E}"/>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8" name="Footer Placeholder 7">
            <a:extLst>
              <a:ext uri="{FF2B5EF4-FFF2-40B4-BE49-F238E27FC236}">
                <a16:creationId xmlns:a16="http://schemas.microsoft.com/office/drawing/2014/main" id="{6D4F5D1C-3E70-8FB9-9876-95C75F8262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8EC270-0356-4528-E7F7-2996FA414F9B}"/>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2642832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A544-2492-7095-3C97-BEF9D3241A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9887DE-F123-507B-AACB-68F10E67A462}"/>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4" name="Footer Placeholder 3">
            <a:extLst>
              <a:ext uri="{FF2B5EF4-FFF2-40B4-BE49-F238E27FC236}">
                <a16:creationId xmlns:a16="http://schemas.microsoft.com/office/drawing/2014/main" id="{B844262E-DEA8-4129-BEDC-C05AF96191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A2EFE1-9DFD-0B82-04FE-4C8210D4B04A}"/>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141214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A3EC9-9BBB-8D99-02A2-B7991D76417E}"/>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3" name="Footer Placeholder 2">
            <a:extLst>
              <a:ext uri="{FF2B5EF4-FFF2-40B4-BE49-F238E27FC236}">
                <a16:creationId xmlns:a16="http://schemas.microsoft.com/office/drawing/2014/main" id="{17989B0B-B922-EE43-5399-302A978412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620590-790D-90DA-6A73-93DA179AB724}"/>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836623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9E53-CD20-E00C-E64B-CDAC513BC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32E691-8440-4508-2EFD-356EE2154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C7615C-C393-29B9-BD08-6CAB4E8487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579F6A-DD16-EC3F-B5EB-8141DF8597A2}"/>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6" name="Footer Placeholder 5">
            <a:extLst>
              <a:ext uri="{FF2B5EF4-FFF2-40B4-BE49-F238E27FC236}">
                <a16:creationId xmlns:a16="http://schemas.microsoft.com/office/drawing/2014/main" id="{53A42C5B-CC10-52B8-D05D-5A3923F837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9162E7-5B9A-ED7F-A29E-632D2A54C833}"/>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109882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18AB-8DED-932E-6D24-98A241268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0B82C2-C9EE-3929-5C9B-B274E619C1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6CE5B9-B1C3-B3FB-0FF2-A7F43E283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46B66-FD6B-B843-D481-5DD1618EA181}"/>
              </a:ext>
            </a:extLst>
          </p:cNvPr>
          <p:cNvSpPr>
            <a:spLocks noGrp="1"/>
          </p:cNvSpPr>
          <p:nvPr>
            <p:ph type="dt" sz="half" idx="10"/>
          </p:nvPr>
        </p:nvSpPr>
        <p:spPr/>
        <p:txBody>
          <a:bodyPr/>
          <a:lstStyle/>
          <a:p>
            <a:fld id="{CDB91027-A4EB-4A49-A75E-D071356FDD42}" type="datetimeFigureOut">
              <a:rPr lang="en-IN" smtClean="0"/>
              <a:t>21-03-2024</a:t>
            </a:fld>
            <a:endParaRPr lang="en-IN"/>
          </a:p>
        </p:txBody>
      </p:sp>
      <p:sp>
        <p:nvSpPr>
          <p:cNvPr id="6" name="Footer Placeholder 5">
            <a:extLst>
              <a:ext uri="{FF2B5EF4-FFF2-40B4-BE49-F238E27FC236}">
                <a16:creationId xmlns:a16="http://schemas.microsoft.com/office/drawing/2014/main" id="{4D5B29FA-B6FE-F3F9-A1D6-1793F30D0B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9DC726-A041-EB5B-48AC-2A019B580900}"/>
              </a:ext>
            </a:extLst>
          </p:cNvPr>
          <p:cNvSpPr>
            <a:spLocks noGrp="1"/>
          </p:cNvSpPr>
          <p:nvPr>
            <p:ph type="sldNum" sz="quarter" idx="12"/>
          </p:nvPr>
        </p:nvSpPr>
        <p:spPr/>
        <p:txBody>
          <a:bodyPr/>
          <a:lstStyle/>
          <a:p>
            <a:fld id="{29CF9628-EE13-406B-8983-7FF0F45C5DC8}" type="slidenum">
              <a:rPr lang="en-IN" smtClean="0"/>
              <a:t>‹#›</a:t>
            </a:fld>
            <a:endParaRPr lang="en-IN"/>
          </a:p>
        </p:txBody>
      </p:sp>
    </p:spTree>
    <p:extLst>
      <p:ext uri="{BB962C8B-B14F-4D97-AF65-F5344CB8AC3E}">
        <p14:creationId xmlns:p14="http://schemas.microsoft.com/office/powerpoint/2010/main" val="1136659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444AE-0DED-3651-6613-78AB7778E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17466-C0A2-81C0-F217-2D2BBB3A1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722A6C-98DB-08EF-3692-354811AFA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91027-A4EB-4A49-A75E-D071356FDD42}" type="datetimeFigureOut">
              <a:rPr lang="en-IN" smtClean="0"/>
              <a:t>21-03-2024</a:t>
            </a:fld>
            <a:endParaRPr lang="en-IN"/>
          </a:p>
        </p:txBody>
      </p:sp>
      <p:sp>
        <p:nvSpPr>
          <p:cNvPr id="5" name="Footer Placeholder 4">
            <a:extLst>
              <a:ext uri="{FF2B5EF4-FFF2-40B4-BE49-F238E27FC236}">
                <a16:creationId xmlns:a16="http://schemas.microsoft.com/office/drawing/2014/main" id="{ABA91875-4B80-D457-0076-A748CD19A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56A01B-06CC-83EF-DF86-00FE88BF0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F9628-EE13-406B-8983-7FF0F45C5DC8}" type="slidenum">
              <a:rPr lang="en-IN" smtClean="0"/>
              <a:t>‹#›</a:t>
            </a:fld>
            <a:endParaRPr lang="en-IN"/>
          </a:p>
        </p:txBody>
      </p:sp>
    </p:spTree>
    <p:extLst>
      <p:ext uri="{BB962C8B-B14F-4D97-AF65-F5344CB8AC3E}">
        <p14:creationId xmlns:p14="http://schemas.microsoft.com/office/powerpoint/2010/main" val="3633834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9.bin"/><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20.bin"/><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1.bin"/><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geeksforgeeks.org/multicasting-in-computer-networ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6.bin"/></Relationships>
</file>

<file path=ppt/slides/_rels/slide8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40.w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13.bin"/><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14.bin"/><Relationship Id="rId1" Type="http://schemas.openxmlformats.org/officeDocument/2006/relationships/slideLayout" Target="../slideLayouts/slideLayout6.xml"/><Relationship Id="rId6" Type="http://schemas.openxmlformats.org/officeDocument/2006/relationships/oleObject" Target="../embeddings/oleObject16.bin"/><Relationship Id="rId5" Type="http://schemas.openxmlformats.org/officeDocument/2006/relationships/image" Target="../media/image44.wmf"/><Relationship Id="rId4" Type="http://schemas.openxmlformats.org/officeDocument/2006/relationships/oleObject" Target="../embeddings/oleObject15.bin"/><Relationship Id="rId9" Type="http://schemas.openxmlformats.org/officeDocument/2006/relationships/image" Target="../media/image46.wmf"/></Relationships>
</file>

<file path=ppt/slides/_rels/slide93.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2"/>
            <a:ext cx="9144000" cy="4003819"/>
          </a:xfrm>
        </p:spPr>
        <p:txBody>
          <a:bodyPr>
            <a:normAutofit fontScale="90000"/>
          </a:bodyPr>
          <a:lstStyle/>
          <a:p>
            <a:r>
              <a:rPr lang="en-US">
                <a:latin typeface="Times New Roman" panose="02020603050405020304" pitchFamily="18" charset="0"/>
                <a:ea typeface="Calibri" panose="020F0502020204030204" pitchFamily="34" charset="0"/>
                <a:cs typeface="Times New Roman" panose="02020603050405020304" pitchFamily="18" charset="0"/>
              </a:rPr>
              <a:t>Module-4</a:t>
            </a:r>
            <a:br>
              <a:rPr lang="en-US">
                <a:latin typeface="Times New Roman" panose="02020603050405020304" pitchFamily="18" charset="0"/>
                <a:ea typeface="Calibri" panose="020F0502020204030204" pitchFamily="34" charset="0"/>
                <a:cs typeface="Times New Roman" panose="02020603050405020304" pitchFamily="18" charset="0"/>
              </a:rPr>
            </a:br>
            <a:r>
              <a:rPr lang="en-US" b="1">
                <a:latin typeface="Times New Roman" panose="02020603050405020304" pitchFamily="18" charset="0"/>
                <a:ea typeface="Calibri" panose="020F0502020204030204" pitchFamily="34" charset="0"/>
                <a:cs typeface="Times New Roman" panose="02020603050405020304" pitchFamily="18" charset="0"/>
              </a:rPr>
              <a:t>Network Layer</a:t>
            </a:r>
            <a:br>
              <a:rPr lang="en-US" b="1">
                <a:latin typeface="Times New Roman" panose="02020603050405020304" pitchFamily="18" charset="0"/>
                <a:ea typeface="Calibri" panose="020F0502020204030204" pitchFamily="34" charset="0"/>
                <a:cs typeface="Times New Roman" panose="02020603050405020304" pitchFamily="18" charset="0"/>
              </a:rPr>
            </a:br>
            <a:br>
              <a:rPr lang="en-US" b="1">
                <a:latin typeface="Times New Roman" panose="02020603050405020304" pitchFamily="18" charset="0"/>
                <a:ea typeface="Calibri" panose="020F0502020204030204" pitchFamily="34" charset="0"/>
                <a:cs typeface="Times New Roman" panose="02020603050405020304" pitchFamily="18" charset="0"/>
              </a:rPr>
            </a:br>
            <a:r>
              <a:rPr lang="en-US" sz="40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IP addressing schemes, IPV4, Subnetting, IPV6, shift from IPV4 to IPV6</a:t>
            </a:r>
            <a:br>
              <a:rPr lang="en-IN" sz="4000" b="1">
                <a:solidFill>
                  <a:srgbClr val="FF0000"/>
                </a:solidFill>
                <a:latin typeface="Times New Roman" panose="02020603050405020304" pitchFamily="18" charset="0"/>
                <a:cs typeface="Times New Roman" panose="02020603050405020304" pitchFamily="18" charset="0"/>
              </a:rPr>
            </a:br>
            <a:endParaRPr lang="en-IN" sz="4000" b="1">
              <a:solidFill>
                <a:srgbClr val="FF0000"/>
              </a:solidFill>
            </a:endParaRPr>
          </a:p>
        </p:txBody>
      </p:sp>
      <p:sp>
        <p:nvSpPr>
          <p:cNvPr id="5" name="Subtitle 4"/>
          <p:cNvSpPr>
            <a:spLocks noGrp="1"/>
          </p:cNvSpPr>
          <p:nvPr>
            <p:ph type="subTitle" idx="1"/>
          </p:nvPr>
        </p:nvSpPr>
        <p:spPr>
          <a:xfrm>
            <a:off x="1524000" y="5417127"/>
            <a:ext cx="9144000" cy="810492"/>
          </a:xfrm>
        </p:spPr>
        <p:txBody>
          <a:bodyPr>
            <a:normAutofit/>
          </a:bodyPr>
          <a:lstStyle/>
          <a:p>
            <a:r>
              <a:rPr lang="en-US" sz="4800" b="1">
                <a:solidFill>
                  <a:srgbClr val="FF0000"/>
                </a:solidFill>
                <a:latin typeface="Times New Roman" panose="02020603050405020304" pitchFamily="18" charset="0"/>
                <a:cs typeface="Times New Roman" panose="02020603050405020304" pitchFamily="18" charset="0"/>
              </a:rPr>
              <a:t>Dr. R. </a:t>
            </a:r>
            <a:r>
              <a:rPr lang="en-US" sz="4800" b="1" err="1">
                <a:solidFill>
                  <a:srgbClr val="FF0000"/>
                </a:solidFill>
                <a:latin typeface="Times New Roman" panose="02020603050405020304" pitchFamily="18" charset="0"/>
                <a:cs typeface="Times New Roman" panose="02020603050405020304" pitchFamily="18" charset="0"/>
              </a:rPr>
              <a:t>Prashanth</a:t>
            </a:r>
            <a:endParaRPr lang="en-IN" sz="4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728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052945"/>
            <a:ext cx="10515600" cy="5124018"/>
          </a:xfrm>
        </p:spPr>
        <p:txBody>
          <a:bodyPr/>
          <a:lstStyle/>
          <a:p>
            <a:pPr algn="just"/>
            <a:r>
              <a:rPr lang="en-US">
                <a:latin typeface="Times New Roman" panose="02020603050405020304" pitchFamily="18" charset="0"/>
                <a:cs typeface="Times New Roman" panose="02020603050405020304" pitchFamily="18" charset="0"/>
              </a:rPr>
              <a:t>The </a:t>
            </a:r>
            <a:r>
              <a:rPr lang="en-US">
                <a:solidFill>
                  <a:srgbClr val="FF0000"/>
                </a:solidFill>
                <a:latin typeface="Times New Roman" panose="02020603050405020304" pitchFamily="18" charset="0"/>
                <a:cs typeface="Times New Roman" panose="02020603050405020304" pitchFamily="18" charset="0"/>
              </a:rPr>
              <a:t>network part </a:t>
            </a:r>
            <a:r>
              <a:rPr lang="en-US">
                <a:latin typeface="Times New Roman" panose="02020603050405020304" pitchFamily="18" charset="0"/>
                <a:cs typeface="Times New Roman" panose="02020603050405020304" pitchFamily="18" charset="0"/>
              </a:rPr>
              <a:t>indicates the </a:t>
            </a:r>
            <a:r>
              <a:rPr lang="en-US">
                <a:solidFill>
                  <a:srgbClr val="FF0000"/>
                </a:solidFill>
                <a:latin typeface="Times New Roman" panose="02020603050405020304" pitchFamily="18" charset="0"/>
                <a:cs typeface="Times New Roman" panose="02020603050405020304" pitchFamily="18" charset="0"/>
              </a:rPr>
              <a:t>distinctive variety that’s appointed to the network</a:t>
            </a:r>
            <a:r>
              <a:rPr lang="en-US">
                <a:latin typeface="Times New Roman" panose="02020603050405020304" pitchFamily="18" charset="0"/>
                <a:cs typeface="Times New Roman" panose="02020603050405020304" pitchFamily="18" charset="0"/>
              </a:rPr>
              <a:t>. The network part conjointly identifies the </a:t>
            </a:r>
            <a:r>
              <a:rPr lang="en-US">
                <a:solidFill>
                  <a:srgbClr val="FF0000"/>
                </a:solidFill>
                <a:latin typeface="Times New Roman" panose="02020603050405020304" pitchFamily="18" charset="0"/>
                <a:cs typeface="Times New Roman" panose="02020603050405020304" pitchFamily="18" charset="0"/>
              </a:rPr>
              <a:t>category of the network that’s assigned</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The </a:t>
            </a:r>
            <a:r>
              <a:rPr lang="en-US">
                <a:solidFill>
                  <a:srgbClr val="FF0000"/>
                </a:solidFill>
                <a:latin typeface="Times New Roman" panose="02020603050405020304" pitchFamily="18" charset="0"/>
                <a:cs typeface="Times New Roman" panose="02020603050405020304" pitchFamily="18" charset="0"/>
              </a:rPr>
              <a:t>host part uniquely identifies the machine on your network</a:t>
            </a:r>
            <a:r>
              <a:rPr lang="en-US">
                <a:latin typeface="Times New Roman" panose="02020603050405020304" pitchFamily="18" charset="0"/>
                <a:cs typeface="Times New Roman" panose="02020603050405020304" pitchFamily="18" charset="0"/>
              </a:rPr>
              <a:t>. This part of the IPv4 address is </a:t>
            </a:r>
            <a:r>
              <a:rPr lang="en-US">
                <a:solidFill>
                  <a:srgbClr val="FF0000"/>
                </a:solidFill>
                <a:latin typeface="Times New Roman" panose="02020603050405020304" pitchFamily="18" charset="0"/>
                <a:cs typeface="Times New Roman" panose="02020603050405020304" pitchFamily="18" charset="0"/>
              </a:rPr>
              <a:t>assigned to every host</a:t>
            </a:r>
            <a:r>
              <a:rPr lang="en-US">
                <a:latin typeface="Times New Roman" panose="02020603050405020304" pitchFamily="18" charset="0"/>
                <a:cs typeface="Times New Roman" panose="02020603050405020304" pitchFamily="18" charset="0"/>
              </a:rPr>
              <a:t>. For each host on the network, the network part is the same, however, the host half must vary.</a:t>
            </a:r>
          </a:p>
          <a:p>
            <a:pPr algn="just"/>
            <a:r>
              <a:rPr lang="en-US">
                <a:solidFill>
                  <a:srgbClr val="FF0000"/>
                </a:solidFill>
                <a:latin typeface="Times New Roman" panose="02020603050405020304" pitchFamily="18" charset="0"/>
                <a:cs typeface="Times New Roman" panose="02020603050405020304" pitchFamily="18" charset="0"/>
              </a:rPr>
              <a:t>Subnet part is the nonobligatory </a:t>
            </a:r>
            <a:r>
              <a:rPr lang="en-US">
                <a:latin typeface="Times New Roman" panose="02020603050405020304" pitchFamily="18" charset="0"/>
                <a:cs typeface="Times New Roman" panose="02020603050405020304" pitchFamily="18" charset="0"/>
              </a:rPr>
              <a:t>part of IPv4. Local networks that have massive numbers of hosts are divided into subnets and subnet numbers are appointed to that.</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0165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5E6D039-15BE-4A22-9257-FA360DE4BF78}" type="slidenum">
              <a:rPr lang="en-US" altLang="en-US"/>
              <a:pPr/>
              <a:t>100</a:t>
            </a:fld>
            <a:endParaRPr lang="en-US" altLang="en-US"/>
          </a:p>
        </p:txBody>
      </p:sp>
      <p:sp>
        <p:nvSpPr>
          <p:cNvPr id="258050" name="Rectangle 2"/>
          <p:cNvSpPr>
            <a:spLocks noGrp="1" noChangeArrowheads="1"/>
          </p:cNvSpPr>
          <p:nvPr>
            <p:ph type="title"/>
          </p:nvPr>
        </p:nvSpPr>
        <p:spPr/>
        <p:txBody>
          <a:bodyPr/>
          <a:lstStyle/>
          <a:p>
            <a:r>
              <a:rPr lang="en-US" altLang="en-US"/>
              <a:t>RIP - Routing Information Protocol</a:t>
            </a:r>
          </a:p>
        </p:txBody>
      </p:sp>
      <p:sp>
        <p:nvSpPr>
          <p:cNvPr id="258051" name="Rectangle 3"/>
          <p:cNvSpPr>
            <a:spLocks noGrp="1" noChangeArrowheads="1"/>
          </p:cNvSpPr>
          <p:nvPr>
            <p:ph type="body" idx="1"/>
          </p:nvPr>
        </p:nvSpPr>
        <p:spPr/>
        <p:txBody>
          <a:bodyPr/>
          <a:lstStyle/>
          <a:p>
            <a:r>
              <a:rPr lang="en-US" altLang="en-US"/>
              <a:t>A simple intradomain protocol</a:t>
            </a:r>
          </a:p>
          <a:p>
            <a:r>
              <a:rPr lang="en-US" altLang="en-US"/>
              <a:t>Straightforward implementation of Distance Vector Routing</a:t>
            </a:r>
          </a:p>
          <a:p>
            <a:r>
              <a:rPr lang="en-US" altLang="en-US"/>
              <a:t>Each router advertises its distance vector every 30 seconds (or whenever its routing table changes) to all of its neighbors</a:t>
            </a:r>
          </a:p>
          <a:p>
            <a:r>
              <a:rPr lang="en-US" altLang="en-US"/>
              <a:t>RIP always uses 1 as link metric</a:t>
            </a:r>
          </a:p>
          <a:p>
            <a:r>
              <a:rPr lang="en-US" altLang="en-US"/>
              <a:t>Maximum hop count is 15, with “16” equal to “</a:t>
            </a:r>
            <a:r>
              <a:rPr lang="en-US" altLang="en-US">
                <a:solidFill>
                  <a:srgbClr val="000000"/>
                </a:solidFill>
                <a:sym typeface="Symbol" panose="05050102010706020507" pitchFamily="18" charset="2"/>
              </a:rPr>
              <a:t>”</a:t>
            </a:r>
            <a:endParaRPr lang="en-US" altLang="en-US"/>
          </a:p>
          <a:p>
            <a:r>
              <a:rPr lang="en-US" altLang="en-US"/>
              <a:t>Routes are timeout (set to 16) after 3 minutes if they are not updated</a:t>
            </a:r>
          </a:p>
          <a:p>
            <a:endParaRPr lang="en-US" altLang="en-US"/>
          </a:p>
          <a:p>
            <a:endParaRPr lang="en-US" altLang="en-US"/>
          </a:p>
        </p:txBody>
      </p:sp>
    </p:spTree>
    <p:extLst>
      <p:ext uri="{BB962C8B-B14F-4D97-AF65-F5344CB8AC3E}">
        <p14:creationId xmlns:p14="http://schemas.microsoft.com/office/powerpoint/2010/main" val="37502947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1B1994C-DD79-4203-B402-31B33F3018F2}" type="slidenum">
              <a:rPr lang="en-US" altLang="en-US"/>
              <a:pPr/>
              <a:t>101</a:t>
            </a:fld>
            <a:endParaRPr lang="en-US" altLang="en-US"/>
          </a:p>
        </p:txBody>
      </p:sp>
      <p:sp>
        <p:nvSpPr>
          <p:cNvPr id="301058" name="Rectangle 2"/>
          <p:cNvSpPr>
            <a:spLocks noGrp="1" noChangeArrowheads="1"/>
          </p:cNvSpPr>
          <p:nvPr>
            <p:ph type="title"/>
          </p:nvPr>
        </p:nvSpPr>
        <p:spPr/>
        <p:txBody>
          <a:bodyPr/>
          <a:lstStyle/>
          <a:p>
            <a:r>
              <a:rPr lang="en-US" altLang="en-US"/>
              <a:t>RIP - History</a:t>
            </a:r>
          </a:p>
        </p:txBody>
      </p:sp>
      <p:sp>
        <p:nvSpPr>
          <p:cNvPr id="301059" name="Rectangle 3"/>
          <p:cNvSpPr>
            <a:spLocks noGrp="1" noChangeArrowheads="1"/>
          </p:cNvSpPr>
          <p:nvPr>
            <p:ph type="body" idx="1"/>
          </p:nvPr>
        </p:nvSpPr>
        <p:spPr/>
        <p:txBody>
          <a:bodyPr>
            <a:normAutofit fontScale="92500" lnSpcReduction="10000"/>
          </a:bodyPr>
          <a:lstStyle/>
          <a:p>
            <a:pPr>
              <a:tabLst>
                <a:tab pos="2171700" algn="l"/>
                <a:tab pos="5661025" algn="l"/>
              </a:tabLst>
            </a:pPr>
            <a:r>
              <a:rPr lang="en-US" altLang="en-US"/>
              <a:t>Late 1960s : 	Distance Vector protocols were used in the 		ARPANET  </a:t>
            </a:r>
          </a:p>
          <a:p>
            <a:pPr>
              <a:tabLst>
                <a:tab pos="2171700" algn="l"/>
                <a:tab pos="5661025" algn="l"/>
              </a:tabLst>
            </a:pPr>
            <a:r>
              <a:rPr lang="en-US" altLang="en-US"/>
              <a:t>Mid-1970s: 	XNS (Xerox Network system) routing protocol is 	the precursor of RIP in IP (and Novell’s IPX RIP 	and Apple’s routing protocol) </a:t>
            </a:r>
          </a:p>
          <a:p>
            <a:pPr>
              <a:tabLst>
                <a:tab pos="2171700" algn="l"/>
                <a:tab pos="5661025" algn="l"/>
              </a:tabLst>
            </a:pPr>
            <a:r>
              <a:rPr lang="en-US" altLang="en-US"/>
              <a:t>1982	Release of </a:t>
            </a:r>
            <a:r>
              <a:rPr lang="en-US" altLang="en-US" b="1"/>
              <a:t>routed</a:t>
            </a:r>
            <a:r>
              <a:rPr lang="en-US" altLang="en-US"/>
              <a:t> for  BSD Unix</a:t>
            </a:r>
          </a:p>
          <a:p>
            <a:pPr>
              <a:tabLst>
                <a:tab pos="2171700" algn="l"/>
                <a:tab pos="5661025" algn="l"/>
              </a:tabLst>
            </a:pPr>
            <a:r>
              <a:rPr lang="en-US" altLang="en-US"/>
              <a:t>1988	RIPv1 (RFC 1058)</a:t>
            </a:r>
            <a:br>
              <a:rPr lang="en-US" altLang="en-US"/>
            </a:br>
            <a:r>
              <a:rPr lang="en-US" altLang="en-US"/>
              <a:t>	   - classful routing</a:t>
            </a:r>
          </a:p>
          <a:p>
            <a:pPr>
              <a:tabLst>
                <a:tab pos="2171700" algn="l"/>
                <a:tab pos="5661025" algn="l"/>
              </a:tabLst>
            </a:pPr>
            <a:r>
              <a:rPr lang="en-US" altLang="en-US"/>
              <a:t>1993	RIPv2 (RFC 1388)</a:t>
            </a:r>
            <a:br>
              <a:rPr lang="en-US" altLang="en-US"/>
            </a:br>
            <a:r>
              <a:rPr lang="en-US" altLang="en-US"/>
              <a:t>	   - adds subnet masks with each route entry</a:t>
            </a:r>
            <a:br>
              <a:rPr lang="en-US" altLang="en-US"/>
            </a:br>
            <a:r>
              <a:rPr lang="en-US" altLang="en-US"/>
              <a:t>	   - allows classless routing</a:t>
            </a:r>
          </a:p>
          <a:p>
            <a:pPr>
              <a:tabLst>
                <a:tab pos="2171700" algn="l"/>
                <a:tab pos="5661025" algn="l"/>
              </a:tabLst>
            </a:pPr>
            <a:r>
              <a:rPr lang="en-US" altLang="en-US"/>
              <a:t>1998	Current version of RIPv2 (RFC 2453)</a:t>
            </a:r>
          </a:p>
        </p:txBody>
      </p:sp>
    </p:spTree>
    <p:extLst>
      <p:ext uri="{BB962C8B-B14F-4D97-AF65-F5344CB8AC3E}">
        <p14:creationId xmlns:p14="http://schemas.microsoft.com/office/powerpoint/2010/main" val="4040624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0"/>
          </p:nvPr>
        </p:nvSpPr>
        <p:spPr/>
        <p:txBody>
          <a:bodyPr/>
          <a:lstStyle/>
          <a:p>
            <a:fld id="{AFA39EE7-171C-4A9A-BC15-549F3CEBFAEB}" type="slidenum">
              <a:rPr lang="en-US" altLang="en-US"/>
              <a:pPr/>
              <a:t>102</a:t>
            </a:fld>
            <a:endParaRPr lang="en-US" altLang="en-US"/>
          </a:p>
        </p:txBody>
      </p:sp>
      <p:sp>
        <p:nvSpPr>
          <p:cNvPr id="259074" name="Rectangle 2"/>
          <p:cNvSpPr>
            <a:spLocks noGrp="1" noChangeArrowheads="1"/>
          </p:cNvSpPr>
          <p:nvPr>
            <p:ph type="title"/>
          </p:nvPr>
        </p:nvSpPr>
        <p:spPr/>
        <p:txBody>
          <a:bodyPr/>
          <a:lstStyle/>
          <a:p>
            <a:r>
              <a:rPr lang="en-US" altLang="en-US"/>
              <a:t>RIPv1  Packet Format</a:t>
            </a:r>
          </a:p>
        </p:txBody>
      </p:sp>
      <p:graphicFrame>
        <p:nvGraphicFramePr>
          <p:cNvPr id="259075" name="Object 3"/>
          <p:cNvGraphicFramePr>
            <a:graphicFrameLocks noChangeAspect="1"/>
          </p:cNvGraphicFramePr>
          <p:nvPr/>
        </p:nvGraphicFramePr>
        <p:xfrm>
          <a:off x="2019300" y="1295400"/>
          <a:ext cx="8267700" cy="5702300"/>
        </p:xfrm>
        <a:graphic>
          <a:graphicData uri="http://schemas.openxmlformats.org/presentationml/2006/ole">
            <mc:AlternateContent xmlns:mc="http://schemas.openxmlformats.org/markup-compatibility/2006">
              <mc:Choice xmlns:v="urn:schemas-microsoft-com:vml" Requires="v">
                <p:oleObj name="VISIO" r:id="rId2" imgW="9615960" imgH="5803560" progId="Visio.Drawing.4">
                  <p:embed/>
                </p:oleObj>
              </mc:Choice>
              <mc:Fallback>
                <p:oleObj name="VISIO" r:id="rId2" imgW="9615960" imgH="5803560" progId="Visio.Drawing.4">
                  <p:embed/>
                  <p:pic>
                    <p:nvPicPr>
                      <p:cNvPr id="2590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295400"/>
                        <a:ext cx="82677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9076" name="Text Box 4"/>
          <p:cNvSpPr txBox="1">
            <a:spLocks noChangeArrowheads="1"/>
          </p:cNvSpPr>
          <p:nvPr/>
        </p:nvSpPr>
        <p:spPr bwMode="auto">
          <a:xfrm>
            <a:off x="1676400" y="5715001"/>
            <a:ext cx="3048000" cy="646325"/>
          </a:xfrm>
          <a:prstGeom prst="rect">
            <a:avLst/>
          </a:prstGeom>
          <a:solidFill>
            <a:srgbClr val="FFFF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a:latin typeface="Arial" panose="020B0604020202020204" pitchFamily="34" charset="0"/>
              </a:rPr>
              <a:t>One RIP message  can have up to 25 route entries</a:t>
            </a:r>
          </a:p>
        </p:txBody>
      </p:sp>
      <p:sp>
        <p:nvSpPr>
          <p:cNvPr id="259078" name="AutoShape 6"/>
          <p:cNvSpPr>
            <a:spLocks/>
          </p:cNvSpPr>
          <p:nvPr/>
        </p:nvSpPr>
        <p:spPr bwMode="auto">
          <a:xfrm>
            <a:off x="2209800" y="2286001"/>
            <a:ext cx="1587500" cy="669925"/>
          </a:xfrm>
          <a:prstGeom prst="accentCallout1">
            <a:avLst>
              <a:gd name="adj1" fmla="val 5861"/>
              <a:gd name="adj2" fmla="val 104801"/>
              <a:gd name="adj3" fmla="val 96333"/>
              <a:gd name="adj4" fmla="val 175199"/>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1: request</a:t>
            </a:r>
            <a:br>
              <a:rPr lang="en-US" altLang="en-US">
                <a:latin typeface="Arial" panose="020B0604020202020204" pitchFamily="34" charset="0"/>
              </a:rPr>
            </a:br>
            <a:r>
              <a:rPr lang="en-US" altLang="en-US">
                <a:latin typeface="Arial" panose="020B0604020202020204" pitchFamily="34" charset="0"/>
              </a:rPr>
              <a:t>2: response</a:t>
            </a:r>
          </a:p>
        </p:txBody>
      </p:sp>
      <p:sp>
        <p:nvSpPr>
          <p:cNvPr id="259079" name="AutoShape 7"/>
          <p:cNvSpPr>
            <a:spLocks/>
          </p:cNvSpPr>
          <p:nvPr/>
        </p:nvSpPr>
        <p:spPr bwMode="auto">
          <a:xfrm>
            <a:off x="1905000" y="3094038"/>
            <a:ext cx="2590800" cy="944562"/>
          </a:xfrm>
          <a:prstGeom prst="accentCallout1">
            <a:avLst>
              <a:gd name="adj1" fmla="val 12102"/>
              <a:gd name="adj2" fmla="val 102940"/>
              <a:gd name="adj3" fmla="val 36977"/>
              <a:gd name="adj4" fmla="val 118139"/>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2: for IP</a:t>
            </a:r>
            <a:endParaRPr lang="en-US" altLang="en-US" sz="2000">
              <a:latin typeface="Arial" panose="020B0604020202020204" pitchFamily="34" charset="0"/>
            </a:endParaRPr>
          </a:p>
          <a:p>
            <a:pPr>
              <a:spcBef>
                <a:spcPct val="0"/>
              </a:spcBef>
              <a:spcAft>
                <a:spcPct val="0"/>
              </a:spcAft>
              <a:buFontTx/>
              <a:buNone/>
            </a:pPr>
            <a:r>
              <a:rPr lang="en-US" altLang="en-US">
                <a:latin typeface="Arial" panose="020B0604020202020204" pitchFamily="34" charset="0"/>
              </a:rPr>
              <a:t>0…0:  request full rou-ting table</a:t>
            </a:r>
            <a:endParaRPr lang="en-US" altLang="en-US" sz="2000">
              <a:latin typeface="Arial" panose="020B0604020202020204" pitchFamily="34" charset="0"/>
            </a:endParaRPr>
          </a:p>
        </p:txBody>
      </p:sp>
      <p:sp>
        <p:nvSpPr>
          <p:cNvPr id="259080" name="AutoShape 8"/>
          <p:cNvSpPr>
            <a:spLocks/>
          </p:cNvSpPr>
          <p:nvPr/>
        </p:nvSpPr>
        <p:spPr bwMode="auto">
          <a:xfrm>
            <a:off x="1828800" y="4414838"/>
            <a:ext cx="2590800" cy="369326"/>
          </a:xfrm>
          <a:prstGeom prst="accentCallout1">
            <a:avLst>
              <a:gd name="adj1" fmla="val 28917"/>
              <a:gd name="adj2" fmla="val 102940"/>
              <a:gd name="adj3" fmla="val -108833"/>
              <a:gd name="adj4" fmla="val 119116"/>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Address of destination</a:t>
            </a:r>
            <a:endParaRPr lang="en-US" altLang="en-US" sz="2000">
              <a:latin typeface="Arial" panose="020B0604020202020204" pitchFamily="34" charset="0"/>
            </a:endParaRPr>
          </a:p>
        </p:txBody>
      </p:sp>
      <p:sp>
        <p:nvSpPr>
          <p:cNvPr id="259082" name="AutoShape 10"/>
          <p:cNvSpPr>
            <a:spLocks/>
          </p:cNvSpPr>
          <p:nvPr/>
        </p:nvSpPr>
        <p:spPr bwMode="auto">
          <a:xfrm>
            <a:off x="1752600" y="5105400"/>
            <a:ext cx="2819400" cy="369326"/>
          </a:xfrm>
          <a:prstGeom prst="accentCallout1">
            <a:avLst>
              <a:gd name="adj1" fmla="val 28917"/>
              <a:gd name="adj2" fmla="val 102704"/>
              <a:gd name="adj3" fmla="val 34940"/>
              <a:gd name="adj4" fmla="val 113514"/>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Cost (measured in hops)</a:t>
            </a:r>
            <a:endParaRPr lang="en-US" altLang="en-US" sz="2000">
              <a:latin typeface="Arial" panose="020B0604020202020204" pitchFamily="34" charset="0"/>
            </a:endParaRPr>
          </a:p>
        </p:txBody>
      </p:sp>
      <p:sp>
        <p:nvSpPr>
          <p:cNvPr id="259084" name="AutoShape 12"/>
          <p:cNvSpPr>
            <a:spLocks/>
          </p:cNvSpPr>
          <p:nvPr/>
        </p:nvSpPr>
        <p:spPr bwMode="auto">
          <a:xfrm>
            <a:off x="9283700" y="1566863"/>
            <a:ext cx="1231900" cy="369326"/>
          </a:xfrm>
          <a:prstGeom prst="accentCallout1">
            <a:avLst>
              <a:gd name="adj1" fmla="val 28917"/>
              <a:gd name="adj2" fmla="val -6185"/>
              <a:gd name="adj3" fmla="val 276708"/>
              <a:gd name="adj4" fmla="val -235051"/>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1: RIPv1</a:t>
            </a:r>
          </a:p>
        </p:txBody>
      </p:sp>
    </p:spTree>
    <p:extLst>
      <p:ext uri="{BB962C8B-B14F-4D97-AF65-F5344CB8AC3E}">
        <p14:creationId xmlns:p14="http://schemas.microsoft.com/office/powerpoint/2010/main" val="3683431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9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90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90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90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9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8" grpId="0" animBg="1" autoUpdateAnimBg="0"/>
      <p:bldP spid="259079" grpId="0" animBg="1" autoUpdateAnimBg="0"/>
      <p:bldP spid="259080" grpId="0" animBg="1" autoUpdateAnimBg="0"/>
      <p:bldP spid="259082" grpId="0" animBg="1" autoUpdateAnimBg="0"/>
      <p:bldP spid="259084"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1DC22AC-1C33-4B44-A2C6-08F9E970253D}" type="slidenum">
              <a:rPr lang="en-US" altLang="en-US"/>
              <a:pPr/>
              <a:t>103</a:t>
            </a:fld>
            <a:endParaRPr lang="en-US" altLang="en-US"/>
          </a:p>
        </p:txBody>
      </p:sp>
      <p:sp>
        <p:nvSpPr>
          <p:cNvPr id="303106" name="Rectangle 2"/>
          <p:cNvSpPr>
            <a:spLocks noGrp="1" noChangeArrowheads="1"/>
          </p:cNvSpPr>
          <p:nvPr>
            <p:ph type="title"/>
          </p:nvPr>
        </p:nvSpPr>
        <p:spPr/>
        <p:txBody>
          <a:bodyPr/>
          <a:lstStyle/>
          <a:p>
            <a:r>
              <a:rPr lang="en-US" altLang="en-US"/>
              <a:t>RIPv2</a:t>
            </a:r>
          </a:p>
        </p:txBody>
      </p:sp>
      <p:sp>
        <p:nvSpPr>
          <p:cNvPr id="303107" name="Rectangle 3"/>
          <p:cNvSpPr>
            <a:spLocks noGrp="1" noChangeArrowheads="1"/>
          </p:cNvSpPr>
          <p:nvPr>
            <p:ph type="body" idx="1"/>
          </p:nvPr>
        </p:nvSpPr>
        <p:spPr/>
        <p:txBody>
          <a:bodyPr/>
          <a:lstStyle/>
          <a:p>
            <a:r>
              <a:rPr lang="en-US" altLang="en-US"/>
              <a:t>RIPv2 is an extends RIPv1:</a:t>
            </a:r>
          </a:p>
          <a:p>
            <a:pPr lvl="1"/>
            <a:r>
              <a:rPr lang="en-US" altLang="en-US"/>
              <a:t>Subnet masks are carried in the route information</a:t>
            </a:r>
          </a:p>
          <a:p>
            <a:pPr lvl="1"/>
            <a:r>
              <a:rPr lang="en-US" altLang="en-US"/>
              <a:t>Authentication of routing messages</a:t>
            </a:r>
          </a:p>
          <a:p>
            <a:pPr lvl="1"/>
            <a:r>
              <a:rPr lang="en-US" altLang="en-US"/>
              <a:t>Route information carries better next-hop address if it exists</a:t>
            </a:r>
          </a:p>
          <a:p>
            <a:pPr lvl="1"/>
            <a:r>
              <a:rPr lang="en-US" altLang="en-US"/>
              <a:t>Exploites IP multicasting</a:t>
            </a:r>
          </a:p>
          <a:p>
            <a:pPr lvl="1"/>
            <a:endParaRPr lang="en-US" altLang="en-US"/>
          </a:p>
          <a:p>
            <a:r>
              <a:rPr lang="en-US" altLang="en-US"/>
              <a:t>Extensions of RIPv2 are carried in unused fields of RIPv1 messages</a:t>
            </a:r>
          </a:p>
          <a:p>
            <a:endParaRPr lang="en-US" altLang="en-US" sz="2000"/>
          </a:p>
        </p:txBody>
      </p:sp>
    </p:spTree>
    <p:extLst>
      <p:ext uri="{BB962C8B-B14F-4D97-AF65-F5344CB8AC3E}">
        <p14:creationId xmlns:p14="http://schemas.microsoft.com/office/powerpoint/2010/main" val="15067916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0"/>
          </p:nvPr>
        </p:nvSpPr>
        <p:spPr/>
        <p:txBody>
          <a:bodyPr/>
          <a:lstStyle/>
          <a:p>
            <a:fld id="{7B914411-00AA-42AA-96D9-3BEE37997939}" type="slidenum">
              <a:rPr lang="en-US" altLang="en-US"/>
              <a:pPr/>
              <a:t>104</a:t>
            </a:fld>
            <a:endParaRPr lang="en-US" altLang="en-US"/>
          </a:p>
        </p:txBody>
      </p:sp>
      <p:sp>
        <p:nvSpPr>
          <p:cNvPr id="305154" name="Rectangle 2"/>
          <p:cNvSpPr>
            <a:spLocks noGrp="1" noChangeArrowheads="1"/>
          </p:cNvSpPr>
          <p:nvPr>
            <p:ph type="title"/>
          </p:nvPr>
        </p:nvSpPr>
        <p:spPr/>
        <p:txBody>
          <a:bodyPr/>
          <a:lstStyle/>
          <a:p>
            <a:r>
              <a:rPr lang="en-US" altLang="en-US"/>
              <a:t>RIPv2  Packet Format</a:t>
            </a:r>
          </a:p>
        </p:txBody>
      </p:sp>
      <p:graphicFrame>
        <p:nvGraphicFramePr>
          <p:cNvPr id="305155" name="Object 3"/>
          <p:cNvGraphicFramePr>
            <a:graphicFrameLocks noChangeAspect="1"/>
          </p:cNvGraphicFramePr>
          <p:nvPr/>
        </p:nvGraphicFramePr>
        <p:xfrm>
          <a:off x="2019300" y="1295400"/>
          <a:ext cx="8267700" cy="5702300"/>
        </p:xfrm>
        <a:graphic>
          <a:graphicData uri="http://schemas.openxmlformats.org/presentationml/2006/ole">
            <mc:AlternateContent xmlns:mc="http://schemas.openxmlformats.org/markup-compatibility/2006">
              <mc:Choice xmlns:v="urn:schemas-microsoft-com:vml" Requires="v">
                <p:oleObj name="VISIO" r:id="rId2" imgW="9615960" imgH="5803560" progId="Visio.Drawing.4">
                  <p:embed/>
                </p:oleObj>
              </mc:Choice>
              <mc:Fallback>
                <p:oleObj name="VISIO" r:id="rId2" imgW="9615960" imgH="5803560" progId="Visio.Drawing.4">
                  <p:embed/>
                  <p:pic>
                    <p:nvPicPr>
                      <p:cNvPr id="30515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295400"/>
                        <a:ext cx="82677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5156" name="Text Box 4"/>
          <p:cNvSpPr txBox="1">
            <a:spLocks noChangeArrowheads="1"/>
          </p:cNvSpPr>
          <p:nvPr/>
        </p:nvSpPr>
        <p:spPr bwMode="auto">
          <a:xfrm>
            <a:off x="1676400" y="5715001"/>
            <a:ext cx="3048000" cy="646325"/>
          </a:xfrm>
          <a:prstGeom prst="rect">
            <a:avLst/>
          </a:prstGeom>
          <a:solidFill>
            <a:srgbClr val="FFFF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a:latin typeface="Arial" panose="020B0604020202020204" pitchFamily="34" charset="0"/>
              </a:rPr>
              <a:t>One RIP message  can have up to 25 route entries</a:t>
            </a:r>
          </a:p>
        </p:txBody>
      </p:sp>
      <p:sp>
        <p:nvSpPr>
          <p:cNvPr id="305157" name="AutoShape 5"/>
          <p:cNvSpPr>
            <a:spLocks/>
          </p:cNvSpPr>
          <p:nvPr/>
        </p:nvSpPr>
        <p:spPr bwMode="auto">
          <a:xfrm>
            <a:off x="2209800" y="2286001"/>
            <a:ext cx="1587500" cy="669925"/>
          </a:xfrm>
          <a:prstGeom prst="accentCallout1">
            <a:avLst>
              <a:gd name="adj1" fmla="val 5861"/>
              <a:gd name="adj2" fmla="val 104801"/>
              <a:gd name="adj3" fmla="val 96333"/>
              <a:gd name="adj4" fmla="val 175199"/>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1: request</a:t>
            </a:r>
            <a:br>
              <a:rPr lang="en-US" altLang="en-US">
                <a:latin typeface="Arial" panose="020B0604020202020204" pitchFamily="34" charset="0"/>
              </a:rPr>
            </a:br>
            <a:r>
              <a:rPr lang="en-US" altLang="en-US">
                <a:latin typeface="Arial" panose="020B0604020202020204" pitchFamily="34" charset="0"/>
              </a:rPr>
              <a:t>2: response</a:t>
            </a:r>
          </a:p>
        </p:txBody>
      </p:sp>
      <p:sp>
        <p:nvSpPr>
          <p:cNvPr id="305158" name="AutoShape 6"/>
          <p:cNvSpPr>
            <a:spLocks/>
          </p:cNvSpPr>
          <p:nvPr/>
        </p:nvSpPr>
        <p:spPr bwMode="auto">
          <a:xfrm>
            <a:off x="1905000" y="3094038"/>
            <a:ext cx="2590800" cy="944562"/>
          </a:xfrm>
          <a:prstGeom prst="accentCallout1">
            <a:avLst>
              <a:gd name="adj1" fmla="val 12102"/>
              <a:gd name="adj2" fmla="val 102940"/>
              <a:gd name="adj3" fmla="val 36977"/>
              <a:gd name="adj4" fmla="val 118139"/>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2: for IP</a:t>
            </a:r>
            <a:endParaRPr lang="en-US" altLang="en-US" sz="2000">
              <a:latin typeface="Arial" panose="020B0604020202020204" pitchFamily="34" charset="0"/>
            </a:endParaRPr>
          </a:p>
          <a:p>
            <a:pPr>
              <a:spcBef>
                <a:spcPct val="0"/>
              </a:spcBef>
              <a:spcAft>
                <a:spcPct val="0"/>
              </a:spcAft>
              <a:buFontTx/>
              <a:buNone/>
            </a:pPr>
            <a:r>
              <a:rPr lang="en-US" altLang="en-US">
                <a:latin typeface="Arial" panose="020B0604020202020204" pitchFamily="34" charset="0"/>
              </a:rPr>
              <a:t>0…0:  request full rou-ting table</a:t>
            </a:r>
            <a:endParaRPr lang="en-US" altLang="en-US" sz="2000">
              <a:latin typeface="Arial" panose="020B0604020202020204" pitchFamily="34" charset="0"/>
            </a:endParaRPr>
          </a:p>
        </p:txBody>
      </p:sp>
      <p:sp>
        <p:nvSpPr>
          <p:cNvPr id="305159" name="AutoShape 7"/>
          <p:cNvSpPr>
            <a:spLocks/>
          </p:cNvSpPr>
          <p:nvPr/>
        </p:nvSpPr>
        <p:spPr bwMode="auto">
          <a:xfrm>
            <a:off x="1828800" y="4414838"/>
            <a:ext cx="2590800" cy="369326"/>
          </a:xfrm>
          <a:prstGeom prst="accentCallout1">
            <a:avLst>
              <a:gd name="adj1" fmla="val 28917"/>
              <a:gd name="adj2" fmla="val 102940"/>
              <a:gd name="adj3" fmla="val -108833"/>
              <a:gd name="adj4" fmla="val 119116"/>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Address of destination</a:t>
            </a:r>
            <a:endParaRPr lang="en-US" altLang="en-US" sz="2000">
              <a:latin typeface="Arial" panose="020B0604020202020204" pitchFamily="34" charset="0"/>
            </a:endParaRPr>
          </a:p>
        </p:txBody>
      </p:sp>
      <p:sp>
        <p:nvSpPr>
          <p:cNvPr id="305160" name="AutoShape 8"/>
          <p:cNvSpPr>
            <a:spLocks/>
          </p:cNvSpPr>
          <p:nvPr/>
        </p:nvSpPr>
        <p:spPr bwMode="auto">
          <a:xfrm>
            <a:off x="1752600" y="5105400"/>
            <a:ext cx="2819400" cy="369326"/>
          </a:xfrm>
          <a:prstGeom prst="accentCallout1">
            <a:avLst>
              <a:gd name="adj1" fmla="val 28917"/>
              <a:gd name="adj2" fmla="val 102704"/>
              <a:gd name="adj3" fmla="val 34940"/>
              <a:gd name="adj4" fmla="val 113514"/>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Cost (measured in hops)</a:t>
            </a:r>
            <a:endParaRPr lang="en-US" altLang="en-US" sz="2000">
              <a:latin typeface="Arial" panose="020B0604020202020204" pitchFamily="34" charset="0"/>
            </a:endParaRPr>
          </a:p>
        </p:txBody>
      </p:sp>
      <p:sp>
        <p:nvSpPr>
          <p:cNvPr id="305161" name="AutoShape 9"/>
          <p:cNvSpPr>
            <a:spLocks/>
          </p:cNvSpPr>
          <p:nvPr/>
        </p:nvSpPr>
        <p:spPr bwMode="auto">
          <a:xfrm>
            <a:off x="9283700" y="1566863"/>
            <a:ext cx="1231900" cy="369326"/>
          </a:xfrm>
          <a:prstGeom prst="accentCallout1">
            <a:avLst>
              <a:gd name="adj1" fmla="val 28917"/>
              <a:gd name="adj2" fmla="val -6185"/>
              <a:gd name="adj3" fmla="val 276708"/>
              <a:gd name="adj4" fmla="val -235051"/>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2: RIPv2</a:t>
            </a:r>
          </a:p>
        </p:txBody>
      </p:sp>
    </p:spTree>
    <p:extLst>
      <p:ext uri="{BB962C8B-B14F-4D97-AF65-F5344CB8AC3E}">
        <p14:creationId xmlns:p14="http://schemas.microsoft.com/office/powerpoint/2010/main" val="1125970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51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51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51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5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animBg="1" autoUpdateAnimBg="0"/>
      <p:bldP spid="305158" grpId="0" animBg="1" autoUpdateAnimBg="0"/>
      <p:bldP spid="305159" grpId="0" animBg="1" autoUpdateAnimBg="0"/>
      <p:bldP spid="305160" grpId="0" animBg="1" autoUpdateAnimBg="0"/>
      <p:bldP spid="305161"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0835F85B-33A6-4009-A715-1E42D4D5EA56}" type="slidenum">
              <a:rPr lang="en-US" altLang="en-US"/>
              <a:pPr/>
              <a:t>105</a:t>
            </a:fld>
            <a:endParaRPr lang="en-US" altLang="en-US"/>
          </a:p>
        </p:txBody>
      </p:sp>
      <p:sp>
        <p:nvSpPr>
          <p:cNvPr id="304130" name="Rectangle 2"/>
          <p:cNvSpPr>
            <a:spLocks noGrp="1" noChangeArrowheads="1"/>
          </p:cNvSpPr>
          <p:nvPr>
            <p:ph type="title"/>
          </p:nvPr>
        </p:nvSpPr>
        <p:spPr/>
        <p:txBody>
          <a:bodyPr/>
          <a:lstStyle/>
          <a:p>
            <a:r>
              <a:rPr lang="en-US" altLang="en-US"/>
              <a:t>RIPv2  Packet Format</a:t>
            </a:r>
          </a:p>
        </p:txBody>
      </p:sp>
      <p:graphicFrame>
        <p:nvGraphicFramePr>
          <p:cNvPr id="304131" name="Object 3"/>
          <p:cNvGraphicFramePr>
            <a:graphicFrameLocks noChangeAspect="1"/>
          </p:cNvGraphicFramePr>
          <p:nvPr/>
        </p:nvGraphicFramePr>
        <p:xfrm>
          <a:off x="2019300" y="1295400"/>
          <a:ext cx="8267700" cy="5702300"/>
        </p:xfrm>
        <a:graphic>
          <a:graphicData uri="http://schemas.openxmlformats.org/presentationml/2006/ole">
            <mc:AlternateContent xmlns:mc="http://schemas.openxmlformats.org/markup-compatibility/2006">
              <mc:Choice xmlns:v="urn:schemas-microsoft-com:vml" Requires="v">
                <p:oleObj name="VISIO" r:id="rId2" imgW="9615960" imgH="5803560" progId="Visio.Drawing.4">
                  <p:embed/>
                </p:oleObj>
              </mc:Choice>
              <mc:Fallback>
                <p:oleObj name="VISIO" r:id="rId2" imgW="9615960" imgH="5803560" progId="Visio.Drawing.4">
                  <p:embed/>
                  <p:pic>
                    <p:nvPicPr>
                      <p:cNvPr id="30413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295400"/>
                        <a:ext cx="82677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4135" name="AutoShape 7"/>
          <p:cNvSpPr>
            <a:spLocks/>
          </p:cNvSpPr>
          <p:nvPr/>
        </p:nvSpPr>
        <p:spPr bwMode="auto">
          <a:xfrm>
            <a:off x="1905000" y="2286000"/>
            <a:ext cx="2743200" cy="1493838"/>
          </a:xfrm>
          <a:prstGeom prst="accentCallout1">
            <a:avLst>
              <a:gd name="adj1" fmla="val 7653"/>
              <a:gd name="adj2" fmla="val 102778"/>
              <a:gd name="adj3" fmla="val 72051"/>
              <a:gd name="adj4" fmla="val 195370"/>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Used to carry information from other routing protocols (e.g., autonomous system number)</a:t>
            </a:r>
            <a:endParaRPr lang="en-US" altLang="en-US" sz="2000">
              <a:latin typeface="Arial" panose="020B0604020202020204" pitchFamily="34" charset="0"/>
            </a:endParaRPr>
          </a:p>
        </p:txBody>
      </p:sp>
      <p:sp>
        <p:nvSpPr>
          <p:cNvPr id="304136" name="AutoShape 8"/>
          <p:cNvSpPr>
            <a:spLocks/>
          </p:cNvSpPr>
          <p:nvPr/>
        </p:nvSpPr>
        <p:spPr bwMode="auto">
          <a:xfrm>
            <a:off x="1676400" y="4879975"/>
            <a:ext cx="2971800" cy="1493838"/>
          </a:xfrm>
          <a:prstGeom prst="accentCallout1">
            <a:avLst>
              <a:gd name="adj1" fmla="val 7653"/>
              <a:gd name="adj2" fmla="val 102565"/>
              <a:gd name="adj3" fmla="val -7759"/>
              <a:gd name="adj4" fmla="val 109403"/>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Identifies a better next-hop address on the same subnet than the advertising router, if one exists  (otherwise 0….0)</a:t>
            </a:r>
            <a:endParaRPr lang="en-US" altLang="en-US" sz="2000">
              <a:latin typeface="Arial" panose="020B0604020202020204" pitchFamily="34" charset="0"/>
            </a:endParaRPr>
          </a:p>
        </p:txBody>
      </p:sp>
      <p:sp>
        <p:nvSpPr>
          <p:cNvPr id="304138" name="AutoShape 10"/>
          <p:cNvSpPr>
            <a:spLocks/>
          </p:cNvSpPr>
          <p:nvPr/>
        </p:nvSpPr>
        <p:spPr bwMode="auto">
          <a:xfrm>
            <a:off x="9283700" y="1566863"/>
            <a:ext cx="1231900" cy="369326"/>
          </a:xfrm>
          <a:prstGeom prst="accentCallout1">
            <a:avLst>
              <a:gd name="adj1" fmla="val 28917"/>
              <a:gd name="adj2" fmla="val -6185"/>
              <a:gd name="adj3" fmla="val 276708"/>
              <a:gd name="adj4" fmla="val -235051"/>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2: RIPv2</a:t>
            </a:r>
          </a:p>
        </p:txBody>
      </p:sp>
      <p:sp>
        <p:nvSpPr>
          <p:cNvPr id="304139" name="AutoShape 11"/>
          <p:cNvSpPr>
            <a:spLocks/>
          </p:cNvSpPr>
          <p:nvPr/>
        </p:nvSpPr>
        <p:spPr bwMode="auto">
          <a:xfrm>
            <a:off x="1828800" y="3902076"/>
            <a:ext cx="2819400" cy="669925"/>
          </a:xfrm>
          <a:prstGeom prst="accentCallout1">
            <a:avLst>
              <a:gd name="adj1" fmla="val 17060"/>
              <a:gd name="adj2" fmla="val 102704"/>
              <a:gd name="adj3" fmla="val 59718"/>
              <a:gd name="adj4" fmla="val 112611"/>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Subnet mask for IP address</a:t>
            </a:r>
            <a:endParaRPr lang="en-US" altLang="en-US" sz="2000">
              <a:latin typeface="Arial" panose="020B0604020202020204" pitchFamily="34" charset="0"/>
            </a:endParaRPr>
          </a:p>
        </p:txBody>
      </p:sp>
    </p:spTree>
    <p:extLst>
      <p:ext uri="{BB962C8B-B14F-4D97-AF65-F5344CB8AC3E}">
        <p14:creationId xmlns:p14="http://schemas.microsoft.com/office/powerpoint/2010/main" val="40580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41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41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41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4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5" grpId="0" animBg="1" autoUpdateAnimBg="0"/>
      <p:bldP spid="304136" grpId="0" animBg="1" autoUpdateAnimBg="0"/>
      <p:bldP spid="304138" grpId="0" animBg="1" autoUpdateAnimBg="0"/>
      <p:bldP spid="304139"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37C819-E12C-441B-8EE3-5FA44F0AA958}" type="slidenum">
              <a:rPr lang="en-US" altLang="en-US"/>
              <a:pPr/>
              <a:t>106</a:t>
            </a:fld>
            <a:endParaRPr lang="en-US" altLang="en-US"/>
          </a:p>
        </p:txBody>
      </p:sp>
      <p:sp>
        <p:nvSpPr>
          <p:cNvPr id="302082" name="Rectangle 2"/>
          <p:cNvSpPr>
            <a:spLocks noGrp="1" noChangeArrowheads="1"/>
          </p:cNvSpPr>
          <p:nvPr>
            <p:ph type="title"/>
          </p:nvPr>
        </p:nvSpPr>
        <p:spPr/>
        <p:txBody>
          <a:bodyPr/>
          <a:lstStyle/>
          <a:p>
            <a:r>
              <a:rPr lang="en-US" altLang="en-US"/>
              <a:t>RIP Messages</a:t>
            </a:r>
          </a:p>
        </p:txBody>
      </p:sp>
      <p:sp>
        <p:nvSpPr>
          <p:cNvPr id="302083" name="Rectangle 3"/>
          <p:cNvSpPr>
            <a:spLocks noGrp="1" noChangeArrowheads="1"/>
          </p:cNvSpPr>
          <p:nvPr>
            <p:ph type="body" idx="1"/>
          </p:nvPr>
        </p:nvSpPr>
        <p:spPr/>
        <p:txBody>
          <a:bodyPr/>
          <a:lstStyle/>
          <a:p>
            <a:r>
              <a:rPr lang="en-US" altLang="en-US"/>
              <a:t>This is  the operation of RIP in </a:t>
            </a:r>
            <a:r>
              <a:rPr lang="en-US" altLang="en-US" b="1">
                <a:latin typeface="Courier New" panose="02070309020205020404" pitchFamily="49" charset="0"/>
              </a:rPr>
              <a:t>routed</a:t>
            </a:r>
            <a:r>
              <a:rPr lang="en-US" altLang="en-US"/>
              <a:t>. Dedicated port for RIP is UDP port 520.</a:t>
            </a:r>
          </a:p>
          <a:p>
            <a:endParaRPr lang="en-US" altLang="en-US"/>
          </a:p>
          <a:p>
            <a:r>
              <a:rPr lang="en-US" altLang="en-US"/>
              <a:t>Two types of messages: </a:t>
            </a:r>
          </a:p>
          <a:p>
            <a:pPr lvl="1"/>
            <a:r>
              <a:rPr lang="en-US" altLang="en-US" b="1">
                <a:solidFill>
                  <a:schemeClr val="accent2"/>
                </a:solidFill>
              </a:rPr>
              <a:t>Request messages </a:t>
            </a:r>
          </a:p>
          <a:p>
            <a:pPr lvl="2"/>
            <a:r>
              <a:rPr lang="en-US" altLang="en-US"/>
              <a:t>used to ask neighboring nodes for an update</a:t>
            </a:r>
          </a:p>
          <a:p>
            <a:pPr lvl="1"/>
            <a:r>
              <a:rPr lang="en-US" altLang="en-US" b="1">
                <a:solidFill>
                  <a:schemeClr val="accent2"/>
                </a:solidFill>
              </a:rPr>
              <a:t>Response messages</a:t>
            </a:r>
            <a:endParaRPr lang="en-US" altLang="en-US"/>
          </a:p>
          <a:p>
            <a:pPr lvl="2"/>
            <a:r>
              <a:rPr lang="en-US" altLang="en-US"/>
              <a:t>contains an update</a:t>
            </a:r>
          </a:p>
        </p:txBody>
      </p:sp>
    </p:spTree>
    <p:extLst>
      <p:ext uri="{BB962C8B-B14F-4D97-AF65-F5344CB8AC3E}">
        <p14:creationId xmlns:p14="http://schemas.microsoft.com/office/powerpoint/2010/main" val="41400396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1ECA334-EFE9-4F39-B881-C48B3F95BD03}" type="slidenum">
              <a:rPr lang="en-US" altLang="en-US"/>
              <a:pPr/>
              <a:t>107</a:t>
            </a:fld>
            <a:endParaRPr lang="en-US" altLang="en-US"/>
          </a:p>
        </p:txBody>
      </p:sp>
      <p:sp>
        <p:nvSpPr>
          <p:cNvPr id="260098" name="Rectangle 2"/>
          <p:cNvSpPr>
            <a:spLocks noGrp="1" noChangeArrowheads="1"/>
          </p:cNvSpPr>
          <p:nvPr>
            <p:ph type="title"/>
          </p:nvPr>
        </p:nvSpPr>
        <p:spPr/>
        <p:txBody>
          <a:bodyPr/>
          <a:lstStyle/>
          <a:p>
            <a:r>
              <a:rPr lang="en-US" altLang="en-US"/>
              <a:t>Routing with RIP</a:t>
            </a:r>
          </a:p>
        </p:txBody>
      </p:sp>
      <p:sp>
        <p:nvSpPr>
          <p:cNvPr id="260099" name="Rectangle 3"/>
          <p:cNvSpPr>
            <a:spLocks noGrp="1" noChangeArrowheads="1"/>
          </p:cNvSpPr>
          <p:nvPr>
            <p:ph type="body" idx="1"/>
          </p:nvPr>
        </p:nvSpPr>
        <p:spPr/>
        <p:txBody>
          <a:bodyPr/>
          <a:lstStyle/>
          <a:p>
            <a:r>
              <a:rPr lang="en-US" altLang="en-US" sz="2000" b="1"/>
              <a:t>Initialization: </a:t>
            </a:r>
            <a:r>
              <a:rPr lang="en-US" altLang="en-US" sz="2000"/>
              <a:t>Send a</a:t>
            </a:r>
            <a:r>
              <a:rPr lang="en-US" altLang="en-US" sz="2000" b="1"/>
              <a:t> request packet</a:t>
            </a:r>
            <a:r>
              <a:rPr lang="en-US" altLang="en-US" sz="2000"/>
              <a:t> (command = 1, address family=0..0) on all interfaces:</a:t>
            </a:r>
          </a:p>
          <a:p>
            <a:pPr lvl="2"/>
            <a:r>
              <a:rPr lang="en-US" altLang="en-US"/>
              <a:t>RIPv1 uses broadcast if possible, </a:t>
            </a:r>
          </a:p>
          <a:p>
            <a:pPr lvl="2"/>
            <a:r>
              <a:rPr lang="en-US" altLang="en-US"/>
              <a:t>RIPv2 uses multicast address 224.0.0.9, if possible  </a:t>
            </a:r>
          </a:p>
          <a:p>
            <a:pPr>
              <a:buFontTx/>
              <a:buNone/>
            </a:pPr>
            <a:r>
              <a:rPr lang="en-US" altLang="en-US" sz="2000"/>
              <a:t>	requesting routing tables from neighboring routers </a:t>
            </a:r>
          </a:p>
          <a:p>
            <a:r>
              <a:rPr lang="en-US" altLang="en-US" sz="2000" b="1"/>
              <a:t>Request received</a:t>
            </a:r>
            <a:r>
              <a:rPr lang="en-US" altLang="en-US" sz="2000"/>
              <a:t>: Routers that receive above request send their entire routing table</a:t>
            </a:r>
          </a:p>
          <a:p>
            <a:r>
              <a:rPr lang="en-US" altLang="en-US" sz="2000" b="1"/>
              <a:t>Response received</a:t>
            </a:r>
            <a:r>
              <a:rPr lang="en-US" altLang="en-US" sz="2000"/>
              <a:t>: Update the routing table</a:t>
            </a:r>
          </a:p>
          <a:p>
            <a:endParaRPr lang="en-US" altLang="en-US" sz="2000"/>
          </a:p>
          <a:p>
            <a:r>
              <a:rPr lang="en-US" altLang="en-US" sz="2000" b="1"/>
              <a:t>Regular routing updates</a:t>
            </a:r>
            <a:r>
              <a:rPr lang="en-US" altLang="en-US" sz="2000"/>
              <a:t>: Every 30 seconds, send all or part of the routing tables to every neighbor in an response message</a:t>
            </a:r>
          </a:p>
          <a:p>
            <a:r>
              <a:rPr lang="en-US" altLang="en-US" sz="2000" b="1"/>
              <a:t>Triggered Updates:</a:t>
            </a:r>
            <a:r>
              <a:rPr lang="en-US" altLang="en-US" sz="2000"/>
              <a:t> Whenever the metric for a route change, send entire routing table. </a:t>
            </a:r>
          </a:p>
        </p:txBody>
      </p:sp>
    </p:spTree>
    <p:extLst>
      <p:ext uri="{BB962C8B-B14F-4D97-AF65-F5344CB8AC3E}">
        <p14:creationId xmlns:p14="http://schemas.microsoft.com/office/powerpoint/2010/main" val="1972526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90C54C1-D0E4-4922-ABDB-B00F92688C34}" type="slidenum">
              <a:rPr lang="en-US" altLang="en-US"/>
              <a:pPr/>
              <a:t>108</a:t>
            </a:fld>
            <a:endParaRPr lang="en-US" altLang="en-US"/>
          </a:p>
        </p:txBody>
      </p:sp>
      <p:sp>
        <p:nvSpPr>
          <p:cNvPr id="306178" name="Rectangle 2"/>
          <p:cNvSpPr>
            <a:spLocks noGrp="1" noChangeArrowheads="1"/>
          </p:cNvSpPr>
          <p:nvPr>
            <p:ph type="title"/>
          </p:nvPr>
        </p:nvSpPr>
        <p:spPr/>
        <p:txBody>
          <a:bodyPr/>
          <a:lstStyle/>
          <a:p>
            <a:r>
              <a:rPr lang="en-US" altLang="en-US" b="1">
                <a:solidFill>
                  <a:srgbClr val="FF0000"/>
                </a:solidFill>
              </a:rPr>
              <a:t>RIP Security</a:t>
            </a:r>
          </a:p>
        </p:txBody>
      </p:sp>
      <p:sp>
        <p:nvSpPr>
          <p:cNvPr id="306179" name="Rectangle 3"/>
          <p:cNvSpPr>
            <a:spLocks noGrp="1" noChangeArrowheads="1"/>
          </p:cNvSpPr>
          <p:nvPr>
            <p:ph type="body" idx="1"/>
          </p:nvPr>
        </p:nvSpPr>
        <p:spPr/>
        <p:txBody>
          <a:bodyPr/>
          <a:lstStyle/>
          <a:p>
            <a:r>
              <a:rPr lang="en-US" altLang="en-US"/>
              <a:t>Issue: Sending bogus routing updates to a router</a:t>
            </a:r>
          </a:p>
          <a:p>
            <a:r>
              <a:rPr lang="en-US" altLang="en-US"/>
              <a:t>RIPv1: No protection</a:t>
            </a:r>
          </a:p>
          <a:p>
            <a:r>
              <a:rPr lang="en-US" altLang="en-US"/>
              <a:t>RIPv2: Simple authentication scheme</a:t>
            </a:r>
          </a:p>
          <a:p>
            <a:endParaRPr lang="en-US" altLang="en-US"/>
          </a:p>
          <a:p>
            <a:endParaRPr lang="en-US" altLang="en-US"/>
          </a:p>
        </p:txBody>
      </p:sp>
      <p:graphicFrame>
        <p:nvGraphicFramePr>
          <p:cNvPr id="306180" name="Object 4"/>
          <p:cNvGraphicFramePr>
            <a:graphicFrameLocks noChangeAspect="1"/>
          </p:cNvGraphicFramePr>
          <p:nvPr>
            <p:extLst>
              <p:ext uri="{D42A27DB-BD31-4B8C-83A1-F6EECF244321}">
                <p14:modId xmlns:p14="http://schemas.microsoft.com/office/powerpoint/2010/main" val="3615429204"/>
              </p:ext>
            </p:extLst>
          </p:nvPr>
        </p:nvGraphicFramePr>
        <p:xfrm>
          <a:off x="4475019" y="2329657"/>
          <a:ext cx="5829300" cy="3937000"/>
        </p:xfrm>
        <a:graphic>
          <a:graphicData uri="http://schemas.openxmlformats.org/presentationml/2006/ole">
            <mc:AlternateContent xmlns:mc="http://schemas.openxmlformats.org/markup-compatibility/2006">
              <mc:Choice xmlns:v="urn:schemas-microsoft-com:vml" Requires="v">
                <p:oleObj name="VISIO" r:id="rId2" imgW="9821880" imgH="5803560" progId="Visio.Drawing.4">
                  <p:embed/>
                </p:oleObj>
              </mc:Choice>
              <mc:Fallback>
                <p:oleObj name="VISIO" r:id="rId2" imgW="9821880" imgH="5803560" progId="Visio.Drawing.4">
                  <p:embed/>
                  <p:pic>
                    <p:nvPicPr>
                      <p:cNvPr id="3061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019" y="2329657"/>
                        <a:ext cx="582930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6181" name="AutoShape 5"/>
          <p:cNvSpPr>
            <a:spLocks/>
          </p:cNvSpPr>
          <p:nvPr/>
        </p:nvSpPr>
        <p:spPr bwMode="auto">
          <a:xfrm>
            <a:off x="9663544" y="2485666"/>
            <a:ext cx="1905000" cy="669925"/>
          </a:xfrm>
          <a:prstGeom prst="accentCallout1">
            <a:avLst>
              <a:gd name="adj1" fmla="val 17060"/>
              <a:gd name="adj2" fmla="val -4000"/>
              <a:gd name="adj3" fmla="val 181519"/>
              <a:gd name="adj4" fmla="val -20000"/>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2: plaintext</a:t>
            </a:r>
            <a:br>
              <a:rPr lang="en-US" altLang="en-US">
                <a:latin typeface="Arial" panose="020B0604020202020204" pitchFamily="34" charset="0"/>
              </a:rPr>
            </a:br>
            <a:r>
              <a:rPr lang="en-US" altLang="en-US">
                <a:latin typeface="Arial" panose="020B0604020202020204" pitchFamily="34" charset="0"/>
              </a:rPr>
              <a:t> password</a:t>
            </a:r>
            <a:endParaRPr lang="en-US" altLang="en-US" sz="2000">
              <a:latin typeface="Arial" panose="020B0604020202020204" pitchFamily="34" charset="0"/>
            </a:endParaRPr>
          </a:p>
        </p:txBody>
      </p:sp>
    </p:spTree>
    <p:extLst>
      <p:ext uri="{BB962C8B-B14F-4D97-AF65-F5344CB8AC3E}">
        <p14:creationId xmlns:p14="http://schemas.microsoft.com/office/powerpoint/2010/main" val="969106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6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1"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823C36E-2861-4312-BB3C-C82C3509FA92}" type="slidenum">
              <a:rPr lang="en-US" altLang="en-US"/>
              <a:pPr/>
              <a:t>109</a:t>
            </a:fld>
            <a:endParaRPr lang="en-US" altLang="en-US"/>
          </a:p>
        </p:txBody>
      </p:sp>
      <p:sp>
        <p:nvSpPr>
          <p:cNvPr id="285698" name="Rectangle 2"/>
          <p:cNvSpPr>
            <a:spLocks noGrp="1" noChangeArrowheads="1"/>
          </p:cNvSpPr>
          <p:nvPr>
            <p:ph type="title"/>
          </p:nvPr>
        </p:nvSpPr>
        <p:spPr/>
        <p:txBody>
          <a:bodyPr/>
          <a:lstStyle/>
          <a:p>
            <a:r>
              <a:rPr lang="en-US" altLang="en-US" b="1">
                <a:solidFill>
                  <a:srgbClr val="FF0000"/>
                </a:solidFill>
                <a:latin typeface="Times New Roman" panose="02020603050405020304" pitchFamily="18" charset="0"/>
                <a:cs typeface="Times New Roman" panose="02020603050405020304" pitchFamily="18" charset="0"/>
              </a:rPr>
              <a:t>RIP Problems</a:t>
            </a:r>
          </a:p>
        </p:txBody>
      </p:sp>
      <p:sp>
        <p:nvSpPr>
          <p:cNvPr id="285699" name="Rectangle 3"/>
          <p:cNvSpPr>
            <a:spLocks noGrp="1" noChangeArrowheads="1"/>
          </p:cNvSpPr>
          <p:nvPr>
            <p:ph type="body" idx="1"/>
          </p:nvPr>
        </p:nvSpPr>
        <p:spPr/>
        <p:txBody>
          <a:bodyPr/>
          <a:lstStyle/>
          <a:p>
            <a:endParaRPr lang="en-US" altLang="en-US"/>
          </a:p>
          <a:p>
            <a:r>
              <a:rPr lang="en-US" altLang="en-US"/>
              <a:t>RIP takes a long time to stabilize</a:t>
            </a:r>
          </a:p>
          <a:p>
            <a:pPr lvl="1"/>
            <a:r>
              <a:rPr lang="en-US" altLang="en-US"/>
              <a:t>Even for a small network, it takes several minutes until the routing tables have settled after a change</a:t>
            </a:r>
          </a:p>
          <a:p>
            <a:r>
              <a:rPr lang="en-US" altLang="en-US"/>
              <a:t>RIP has all the problems of distance vector algorithms, e.g., count-to-Infinity </a:t>
            </a:r>
          </a:p>
          <a:p>
            <a:pPr lvl="4"/>
            <a:r>
              <a:rPr lang="en-US" altLang="en-US"/>
              <a:t>RIP uses split horizon to avoid count-to-infinity</a:t>
            </a:r>
          </a:p>
          <a:p>
            <a:r>
              <a:rPr lang="en-US" altLang="en-US"/>
              <a:t>The maximum path in RIP is 15 hops</a:t>
            </a:r>
          </a:p>
          <a:p>
            <a:endParaRPr lang="en-US" altLang="en-US" sz="2000"/>
          </a:p>
        </p:txBody>
      </p:sp>
    </p:spTree>
    <p:extLst>
      <p:ext uri="{BB962C8B-B14F-4D97-AF65-F5344CB8AC3E}">
        <p14:creationId xmlns:p14="http://schemas.microsoft.com/office/powerpoint/2010/main" val="1444044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81891"/>
            <a:ext cx="10515600" cy="1967346"/>
          </a:xfrm>
        </p:spPr>
        <p:txBody>
          <a:bodyPr>
            <a:normAutofit fontScale="85000" lnSpcReduction="20000"/>
          </a:bodyPr>
          <a:lstStyle/>
          <a:p>
            <a:pPr algn="just"/>
            <a:r>
              <a:rPr lang="en-US">
                <a:latin typeface="Times New Roman" panose="02020603050405020304" pitchFamily="18" charset="0"/>
                <a:cs typeface="Times New Roman" panose="02020603050405020304" pitchFamily="18" charset="0"/>
              </a:rPr>
              <a:t>IPv4 addresses are expressed as a set of </a:t>
            </a:r>
            <a:r>
              <a:rPr lang="en-US">
                <a:solidFill>
                  <a:srgbClr val="FF0000"/>
                </a:solidFill>
                <a:latin typeface="Times New Roman" panose="02020603050405020304" pitchFamily="18" charset="0"/>
                <a:cs typeface="Times New Roman" panose="02020603050405020304" pitchFamily="18" charset="0"/>
              </a:rPr>
              <a:t>four numbers in decimal format</a:t>
            </a:r>
            <a:r>
              <a:rPr lang="en-US">
                <a:latin typeface="Times New Roman" panose="02020603050405020304" pitchFamily="18" charset="0"/>
                <a:cs typeface="Times New Roman" panose="02020603050405020304" pitchFamily="18" charset="0"/>
              </a:rPr>
              <a:t>, and each set is separated </a:t>
            </a:r>
            <a:r>
              <a:rPr lang="en-US">
                <a:solidFill>
                  <a:srgbClr val="FF0000"/>
                </a:solidFill>
                <a:latin typeface="Times New Roman" panose="02020603050405020304" pitchFamily="18" charset="0"/>
                <a:cs typeface="Times New Roman" panose="02020603050405020304" pitchFamily="18" charset="0"/>
              </a:rPr>
              <a:t>by a dot</a:t>
            </a:r>
            <a:r>
              <a:rPr lang="en-US">
                <a:latin typeface="Times New Roman" panose="02020603050405020304" pitchFamily="18" charset="0"/>
                <a:cs typeface="Times New Roman" panose="02020603050405020304" pitchFamily="18" charset="0"/>
              </a:rPr>
              <a:t>. </a:t>
            </a:r>
          </a:p>
          <a:p>
            <a:pPr algn="just"/>
            <a:r>
              <a:rPr lang="en-US">
                <a:latin typeface="Times New Roman" panose="02020603050405020304" pitchFamily="18" charset="0"/>
                <a:cs typeface="Times New Roman" panose="02020603050405020304" pitchFamily="18" charset="0"/>
              </a:rPr>
              <a:t>Thus, the term ‘</a:t>
            </a:r>
            <a:r>
              <a:rPr lang="en-US">
                <a:solidFill>
                  <a:srgbClr val="FF0000"/>
                </a:solidFill>
                <a:latin typeface="Times New Roman" panose="02020603050405020304" pitchFamily="18" charset="0"/>
                <a:cs typeface="Times New Roman" panose="02020603050405020304" pitchFamily="18" charset="0"/>
              </a:rPr>
              <a:t>dotted decimal format</a:t>
            </a:r>
            <a:r>
              <a:rPr lang="en-US">
                <a:latin typeface="Times New Roman" panose="02020603050405020304" pitchFamily="18" charset="0"/>
                <a:cs typeface="Times New Roman" panose="02020603050405020304" pitchFamily="18" charset="0"/>
              </a:rPr>
              <a:t>.’ Each set is called an ‘octet’ because a set is composed of 8 bits. </a:t>
            </a:r>
          </a:p>
          <a:p>
            <a:pPr algn="just"/>
            <a:r>
              <a:rPr lang="en-US">
                <a:latin typeface="Times New Roman" panose="02020603050405020304" pitchFamily="18" charset="0"/>
                <a:cs typeface="Times New Roman" panose="02020603050405020304" pitchFamily="18" charset="0"/>
              </a:rPr>
              <a:t>The figure below shows the binary format of each octet in the 192.168.10.100 IP address:</a:t>
            </a: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p:txBody>
      </p:sp>
      <p:pic>
        <p:nvPicPr>
          <p:cNvPr id="10" name="Picture 2" descr="ipv4 ad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73" y="2715491"/>
            <a:ext cx="6913418" cy="22271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80654" y="5267281"/>
            <a:ext cx="9781310" cy="923330"/>
          </a:xfrm>
          <a:prstGeom prst="rect">
            <a:avLst/>
          </a:prstGeom>
        </p:spPr>
        <p:txBody>
          <a:bodyPr wrap="square">
            <a:spAutoFit/>
          </a:bodyPr>
          <a:lstStyle/>
          <a:p>
            <a:r>
              <a:rPr lang="en-US">
                <a:solidFill>
                  <a:srgbClr val="000000"/>
                </a:solidFill>
                <a:latin typeface="Arial" panose="020B0604020202020204" pitchFamily="34" charset="0"/>
              </a:rPr>
              <a:t>A number in an octet can range from 0 to 255. Therefore, the full IPv4 address space goes from 0.0.0.0 to 255.255.255.255. The IPv4 address has two parts, the network part and the host part. A subnet mask is used to identify these parts.</a:t>
            </a:r>
            <a:endParaRPr lang="en-IN"/>
          </a:p>
        </p:txBody>
      </p:sp>
    </p:spTree>
    <p:extLst>
      <p:ext uri="{BB962C8B-B14F-4D97-AF65-F5344CB8AC3E}">
        <p14:creationId xmlns:p14="http://schemas.microsoft.com/office/powerpoint/2010/main" val="31066473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823C36E-2861-4312-BB3C-C82C3509FA92}" type="slidenum">
              <a:rPr lang="en-US" altLang="en-US"/>
              <a:pPr/>
              <a:t>110</a:t>
            </a:fld>
            <a:endParaRPr lang="en-US" altLang="en-US"/>
          </a:p>
        </p:txBody>
      </p:sp>
      <p:sp>
        <p:nvSpPr>
          <p:cNvPr id="285698" name="Rectangle 2"/>
          <p:cNvSpPr>
            <a:spLocks noGrp="1" noChangeArrowheads="1"/>
          </p:cNvSpPr>
          <p:nvPr>
            <p:ph type="title"/>
          </p:nvPr>
        </p:nvSpPr>
        <p:spPr/>
        <p:txBody>
          <a:bodyPr/>
          <a:lstStyle/>
          <a:p>
            <a:r>
              <a:rPr lang="en-US" altLang="en-US" b="1">
                <a:solidFill>
                  <a:srgbClr val="FF0000"/>
                </a:solidFill>
                <a:latin typeface="Times New Roman" panose="02020603050405020304" pitchFamily="18" charset="0"/>
                <a:cs typeface="Times New Roman" panose="02020603050405020304" pitchFamily="18" charset="0"/>
              </a:rPr>
              <a:t>RIP Problems</a:t>
            </a:r>
          </a:p>
        </p:txBody>
      </p:sp>
      <p:sp>
        <p:nvSpPr>
          <p:cNvPr id="285699" name="Rectangle 3"/>
          <p:cNvSpPr>
            <a:spLocks noGrp="1" noChangeArrowheads="1"/>
          </p:cNvSpPr>
          <p:nvPr>
            <p:ph type="body" idx="1"/>
          </p:nvPr>
        </p:nvSpPr>
        <p:spPr/>
        <p:txBody>
          <a:bodyPr/>
          <a:lstStyle/>
          <a:p>
            <a:endParaRPr lang="en-US" altLang="en-US"/>
          </a:p>
          <a:p>
            <a:r>
              <a:rPr lang="en-US" altLang="en-US"/>
              <a:t>RIP takes a long time to stabilize</a:t>
            </a:r>
          </a:p>
          <a:p>
            <a:pPr lvl="1"/>
            <a:r>
              <a:rPr lang="en-US" altLang="en-US"/>
              <a:t>Even for a small network, it takes several minutes until the routing tables have settled after a change</a:t>
            </a:r>
          </a:p>
          <a:p>
            <a:r>
              <a:rPr lang="en-US" altLang="en-US"/>
              <a:t>RIP has all the problems of distance vector algorithms, e.g., count-to-Infinity </a:t>
            </a:r>
          </a:p>
          <a:p>
            <a:pPr lvl="4"/>
            <a:r>
              <a:rPr lang="en-US" altLang="en-US"/>
              <a:t>RIP uses split horizon to avoid count-to-infinity</a:t>
            </a:r>
          </a:p>
          <a:p>
            <a:r>
              <a:rPr lang="en-US" altLang="en-US"/>
              <a:t>The maximum path in RIP is 15 hops</a:t>
            </a:r>
          </a:p>
          <a:p>
            <a:endParaRPr lang="en-US" altLang="en-US" sz="2000"/>
          </a:p>
        </p:txBody>
      </p:sp>
    </p:spTree>
    <p:extLst>
      <p:ext uri="{BB962C8B-B14F-4D97-AF65-F5344CB8AC3E}">
        <p14:creationId xmlns:p14="http://schemas.microsoft.com/office/powerpoint/2010/main" val="2580592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F5A08A-63FC-6954-08AC-77C36F676A7E}"/>
              </a:ext>
            </a:extLst>
          </p:cNvPr>
          <p:cNvSpPr txBox="1"/>
          <p:nvPr/>
        </p:nvSpPr>
        <p:spPr>
          <a:xfrm>
            <a:off x="1070942" y="640282"/>
            <a:ext cx="6097656" cy="646331"/>
          </a:xfrm>
          <a:prstGeom prst="rect">
            <a:avLst/>
          </a:prstGeom>
          <a:noFill/>
        </p:spPr>
        <p:txBody>
          <a:bodyPr wrap="square">
            <a:spAutoFit/>
          </a:bodyPr>
          <a:lstStyle/>
          <a:p>
            <a:pPr algn="just"/>
            <a:r>
              <a:rPr lang="en-IN" sz="3600" b="1" i="0">
                <a:solidFill>
                  <a:srgbClr val="FF0000"/>
                </a:solidFill>
                <a:effectLst/>
                <a:latin typeface="Times New Roman" panose="02020603050405020304" pitchFamily="18" charset="0"/>
                <a:cs typeface="Times New Roman" panose="02020603050405020304" pitchFamily="18" charset="0"/>
              </a:rPr>
              <a:t>OSPF Protocol</a:t>
            </a:r>
          </a:p>
        </p:txBody>
      </p:sp>
      <p:sp>
        <p:nvSpPr>
          <p:cNvPr id="7" name="TextBox 6">
            <a:extLst>
              <a:ext uri="{FF2B5EF4-FFF2-40B4-BE49-F238E27FC236}">
                <a16:creationId xmlns:a16="http://schemas.microsoft.com/office/drawing/2014/main" id="{7854CF61-37C3-DB56-5B59-B9EF79BA3963}"/>
              </a:ext>
            </a:extLst>
          </p:cNvPr>
          <p:cNvSpPr txBox="1"/>
          <p:nvPr/>
        </p:nvSpPr>
        <p:spPr>
          <a:xfrm>
            <a:off x="1070941" y="1574560"/>
            <a:ext cx="10458449" cy="4524315"/>
          </a:xfrm>
          <a:prstGeom prst="rect">
            <a:avLst/>
          </a:prstGeom>
          <a:noFill/>
        </p:spPr>
        <p:txBody>
          <a:bodyPr wrap="square">
            <a:spAutoFit/>
          </a:bodyPr>
          <a:lstStyle/>
          <a:p>
            <a:pPr marL="285750" indent="-285750" algn="just">
              <a:buFont typeface="Arial" panose="020B0604020202020204" pitchFamily="34" charset="0"/>
              <a:buChar char="•"/>
            </a:pPr>
            <a:r>
              <a:rPr lang="en-US" sz="2400" b="0" i="0">
                <a:effectLst/>
                <a:latin typeface="Times New Roman" panose="02020603050405020304" pitchFamily="18" charset="0"/>
                <a:cs typeface="Times New Roman" panose="02020603050405020304" pitchFamily="18" charset="0"/>
              </a:rPr>
              <a:t>The OSPF stands for </a:t>
            </a:r>
            <a:r>
              <a:rPr lang="en-US" sz="2400" b="1" i="0">
                <a:effectLst/>
                <a:latin typeface="Times New Roman" panose="02020603050405020304" pitchFamily="18" charset="0"/>
                <a:cs typeface="Times New Roman" panose="02020603050405020304" pitchFamily="18" charset="0"/>
              </a:rPr>
              <a:t>Open Shortest Path First</a:t>
            </a:r>
            <a:r>
              <a:rPr lang="en-US" sz="2400" b="0" i="0">
                <a:effectLst/>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Open Shortest Path First (OSPF) is a link-state routing protocol that is used to </a:t>
            </a:r>
            <a:r>
              <a:rPr lang="en-US" sz="2400">
                <a:solidFill>
                  <a:srgbClr val="FF0000"/>
                </a:solidFill>
                <a:latin typeface="Times New Roman" panose="02020603050405020304" pitchFamily="18" charset="0"/>
                <a:cs typeface="Times New Roman" panose="02020603050405020304" pitchFamily="18" charset="0"/>
              </a:rPr>
              <a:t>find the best path between the source and the destination router using its own Shortest Path First</a:t>
            </a:r>
            <a:r>
              <a:rPr lang="en-US" sz="2400">
                <a:latin typeface="Times New Roman" panose="02020603050405020304" pitchFamily="18" charset="0"/>
                <a:cs typeface="Times New Roman" panose="02020603050405020304" pitchFamily="18" charset="0"/>
              </a:rPr>
              <a:t>. </a:t>
            </a:r>
            <a:endParaRPr lang="en-US" sz="2400" b="0" i="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a:effectLst/>
                <a:latin typeface="Times New Roman" panose="02020603050405020304" pitchFamily="18" charset="0"/>
                <a:cs typeface="Times New Roman" panose="02020603050405020304" pitchFamily="18" charset="0"/>
              </a:rPr>
              <a:t>It is an </a:t>
            </a:r>
            <a:r>
              <a:rPr lang="en-US" sz="2400" b="0" i="0" err="1">
                <a:effectLst/>
                <a:latin typeface="Times New Roman" panose="02020603050405020304" pitchFamily="18" charset="0"/>
                <a:cs typeface="Times New Roman" panose="02020603050405020304" pitchFamily="18" charset="0"/>
              </a:rPr>
              <a:t>intradomain</a:t>
            </a:r>
            <a:r>
              <a:rPr lang="en-US" sz="2400" b="0" i="0">
                <a:effectLst/>
                <a:latin typeface="Times New Roman" panose="02020603050405020304" pitchFamily="18" charset="0"/>
                <a:cs typeface="Times New Roman" panose="02020603050405020304" pitchFamily="18" charset="0"/>
              </a:rPr>
              <a:t> protocol, which means that it is used within an area or a </a:t>
            </a:r>
            <a:r>
              <a:rPr lang="en-US" sz="2400" b="0" i="0" err="1">
                <a:effectLst/>
                <a:latin typeface="Times New Roman" panose="02020603050405020304" pitchFamily="18" charset="0"/>
                <a:cs typeface="Times New Roman" panose="02020603050405020304" pitchFamily="18" charset="0"/>
              </a:rPr>
              <a:t>network.It</a:t>
            </a:r>
            <a:r>
              <a:rPr lang="en-US" sz="2400" b="0" i="0">
                <a:effectLst/>
                <a:latin typeface="Times New Roman" panose="02020603050405020304" pitchFamily="18" charset="0"/>
                <a:cs typeface="Times New Roman" panose="02020603050405020304" pitchFamily="18" charset="0"/>
              </a:rPr>
              <a:t> is an interior gateway protocol.</a:t>
            </a:r>
          </a:p>
          <a:p>
            <a:pPr marL="285750" indent="-285750" algn="just">
              <a:buFont typeface="Arial" panose="020B0604020202020204" pitchFamily="34" charset="0"/>
              <a:buChar char="•"/>
            </a:pPr>
            <a:r>
              <a:rPr lang="en-US" sz="2400" b="0" i="0">
                <a:effectLst/>
                <a:latin typeface="Times New Roman" panose="02020603050405020304" pitchFamily="18" charset="0"/>
                <a:cs typeface="Times New Roman" panose="02020603050405020304" pitchFamily="18" charset="0"/>
              </a:rPr>
              <a:t>The OSPF achieves by learning about </a:t>
            </a:r>
            <a:r>
              <a:rPr lang="en-US" sz="2400" b="0" i="0">
                <a:solidFill>
                  <a:srgbClr val="FF0000"/>
                </a:solidFill>
                <a:effectLst/>
                <a:latin typeface="Times New Roman" panose="02020603050405020304" pitchFamily="18" charset="0"/>
                <a:cs typeface="Times New Roman" panose="02020603050405020304" pitchFamily="18" charset="0"/>
              </a:rPr>
              <a:t>every router and subnet within the entire network. Every router contains the same information about the network</a:t>
            </a:r>
            <a:r>
              <a:rPr lang="en-US" sz="2400" b="0" i="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400" b="0" i="0">
                <a:effectLst/>
                <a:latin typeface="Times New Roman" panose="02020603050405020304" pitchFamily="18" charset="0"/>
                <a:cs typeface="Times New Roman" panose="02020603050405020304" pitchFamily="18" charset="0"/>
              </a:rPr>
              <a:t>The way the router learns this information by sending LSA (Link State Advertisements).</a:t>
            </a:r>
          </a:p>
          <a:p>
            <a:pPr marL="285750" indent="-285750" algn="just">
              <a:buFont typeface="Arial" panose="020B0604020202020204" pitchFamily="34" charset="0"/>
              <a:buChar char="•"/>
            </a:pPr>
            <a:r>
              <a:rPr lang="en-US" sz="2400" b="0" i="0">
                <a:effectLst/>
                <a:latin typeface="Times New Roman" panose="02020603050405020304" pitchFamily="18" charset="0"/>
                <a:cs typeface="Times New Roman" panose="02020603050405020304" pitchFamily="18" charset="0"/>
              </a:rPr>
              <a:t>These LSAs contain information about every router, subnet, and other networking information. Once the LSAs have been flooded, the OSPF stores the information in a link-state database known as LSDB. </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0938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71CEBD-91D3-BB14-C8AE-15A41F2A2B15}"/>
              </a:ext>
            </a:extLst>
          </p:cNvPr>
          <p:cNvPicPr>
            <a:picLocks noChangeAspect="1"/>
          </p:cNvPicPr>
          <p:nvPr/>
        </p:nvPicPr>
        <p:blipFill>
          <a:blip r:embed="rId2"/>
          <a:stretch>
            <a:fillRect/>
          </a:stretch>
        </p:blipFill>
        <p:spPr>
          <a:xfrm>
            <a:off x="3009900" y="342900"/>
            <a:ext cx="6172200" cy="6172200"/>
          </a:xfrm>
          <a:prstGeom prst="rect">
            <a:avLst/>
          </a:prstGeom>
        </p:spPr>
      </p:pic>
    </p:spTree>
    <p:extLst>
      <p:ext uri="{BB962C8B-B14F-4D97-AF65-F5344CB8AC3E}">
        <p14:creationId xmlns:p14="http://schemas.microsoft.com/office/powerpoint/2010/main" val="14912980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A9BD9-C65A-6447-C75E-ED58EB75E93E}"/>
              </a:ext>
            </a:extLst>
          </p:cNvPr>
          <p:cNvSpPr>
            <a:spLocks noGrp="1"/>
          </p:cNvSpPr>
          <p:nvPr>
            <p:ph idx="1"/>
          </p:nvPr>
        </p:nvSpPr>
        <p:spPr>
          <a:xfrm>
            <a:off x="838200" y="649658"/>
            <a:ext cx="10515600" cy="5600493"/>
          </a:xfrm>
        </p:spPr>
        <p:txBody>
          <a:bodyPr>
            <a:noAutofit/>
          </a:bodyPr>
          <a:lstStyle/>
          <a:p>
            <a:r>
              <a:rPr lang="en-US">
                <a:latin typeface="Times New Roman" panose="02020603050405020304" pitchFamily="18" charset="0"/>
                <a:cs typeface="Times New Roman" panose="02020603050405020304" pitchFamily="18" charset="0"/>
              </a:rPr>
              <a:t>OSPF divides the autonomous systems into areas where the area is a collection of networks, hosts, and routers.</a:t>
            </a:r>
          </a:p>
          <a:p>
            <a:r>
              <a:rPr lang="en-US">
                <a:latin typeface="Times New Roman" panose="02020603050405020304" pitchFamily="18" charset="0"/>
                <a:cs typeface="Times New Roman" panose="02020603050405020304" pitchFamily="18" charset="0"/>
              </a:rPr>
              <a:t>Like internet service providers divide the internet into a different autonomous system for easy management and OSPF further divides the autonomous systems into Areas.</a:t>
            </a:r>
          </a:p>
          <a:p>
            <a:r>
              <a:rPr lang="en-US">
                <a:latin typeface="Times New Roman" panose="02020603050405020304" pitchFamily="18" charset="0"/>
                <a:cs typeface="Times New Roman" panose="02020603050405020304" pitchFamily="18" charset="0"/>
              </a:rPr>
              <a:t>In Area, the special router also exists. The special routers are those that are present at the border of an area, and these special routers are known as Area Border Routers. This router summarizes the information about an area and shares the information with other areas.</a:t>
            </a:r>
          </a:p>
          <a:p>
            <a:r>
              <a:rPr lang="en-US">
                <a:latin typeface="Times New Roman" panose="02020603050405020304" pitchFamily="18" charset="0"/>
                <a:cs typeface="Times New Roman" panose="02020603050405020304" pitchFamily="18" charset="0"/>
              </a:rPr>
              <a:t>OSPF was developed so that the shortest path through a network was calculated based on the cost of the route. This cost value is derived from bandwidth values in the path. Therefore, OSPF undertakes route cost calculation on the basis of link-cost parameters, which you can control by manipulating the cost calculation formula.</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062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6C986-352D-9900-B8D5-59AF10FE28AC}"/>
              </a:ext>
            </a:extLst>
          </p:cNvPr>
          <p:cNvSpPr>
            <a:spLocks noGrp="1"/>
          </p:cNvSpPr>
          <p:nvPr>
            <p:ph idx="1"/>
          </p:nvPr>
        </p:nvSpPr>
        <p:spPr>
          <a:xfrm>
            <a:off x="838200" y="606287"/>
            <a:ext cx="10515600" cy="5570676"/>
          </a:xfrm>
        </p:spPr>
        <p:txBody>
          <a:bodyPr/>
          <a:lstStyle/>
          <a:p>
            <a:r>
              <a:rPr lang="en-IN" b="0" i="0">
                <a:solidFill>
                  <a:srgbClr val="610B4B"/>
                </a:solidFill>
                <a:effectLst/>
                <a:latin typeface="erdana"/>
              </a:rPr>
              <a:t>How does OSPF work?</a:t>
            </a:r>
          </a:p>
          <a:p>
            <a:endParaRPr lang="en-IN"/>
          </a:p>
        </p:txBody>
      </p:sp>
      <p:sp>
        <p:nvSpPr>
          <p:cNvPr id="5" name="TextBox 4">
            <a:extLst>
              <a:ext uri="{FF2B5EF4-FFF2-40B4-BE49-F238E27FC236}">
                <a16:creationId xmlns:a16="http://schemas.microsoft.com/office/drawing/2014/main" id="{BB90D6C2-23FC-5AAA-591D-3822FA377EEE}"/>
              </a:ext>
            </a:extLst>
          </p:cNvPr>
          <p:cNvSpPr txBox="1"/>
          <p:nvPr/>
        </p:nvSpPr>
        <p:spPr>
          <a:xfrm>
            <a:off x="1222513" y="1997839"/>
            <a:ext cx="9819861" cy="2308324"/>
          </a:xfrm>
          <a:prstGeom prst="rect">
            <a:avLst/>
          </a:prstGeom>
          <a:noFill/>
        </p:spPr>
        <p:txBody>
          <a:bodyPr wrap="square">
            <a:spAutoFit/>
          </a:bodyPr>
          <a:lstStyle/>
          <a:p>
            <a:pPr algn="just"/>
            <a:r>
              <a:rPr lang="en-US" b="1" i="0">
                <a:solidFill>
                  <a:srgbClr val="333333"/>
                </a:solidFill>
                <a:effectLst/>
                <a:latin typeface="inter-bold"/>
              </a:rPr>
              <a:t>Step 1:</a:t>
            </a:r>
            <a:r>
              <a:rPr lang="en-US" b="0" i="0">
                <a:solidFill>
                  <a:srgbClr val="333333"/>
                </a:solidFill>
                <a:effectLst/>
                <a:latin typeface="inter-regular"/>
              </a:rPr>
              <a:t> The first step is to become OSPF neighbors. The two connecting routers running OSPF on the same link creates a neighbor relationship.</a:t>
            </a:r>
          </a:p>
          <a:p>
            <a:pPr algn="just"/>
            <a:endParaRPr lang="en-US">
              <a:solidFill>
                <a:srgbClr val="333333"/>
              </a:solidFill>
              <a:latin typeface="inter-regular"/>
            </a:endParaRPr>
          </a:p>
          <a:p>
            <a:pPr algn="just"/>
            <a:endParaRPr lang="en-US" b="0" i="0">
              <a:solidFill>
                <a:srgbClr val="333333"/>
              </a:solidFill>
              <a:effectLst/>
              <a:latin typeface="inter-regular"/>
            </a:endParaRPr>
          </a:p>
          <a:p>
            <a:pPr algn="just"/>
            <a:r>
              <a:rPr lang="en-US" b="1" i="0">
                <a:solidFill>
                  <a:srgbClr val="333333"/>
                </a:solidFill>
                <a:effectLst/>
                <a:latin typeface="inter-bold"/>
              </a:rPr>
              <a:t>Step 2:</a:t>
            </a:r>
            <a:r>
              <a:rPr lang="en-US" b="0" i="0">
                <a:solidFill>
                  <a:srgbClr val="333333"/>
                </a:solidFill>
                <a:effectLst/>
                <a:latin typeface="inter-regular"/>
              </a:rPr>
              <a:t> The second step is to exchange database information. </a:t>
            </a:r>
          </a:p>
          <a:p>
            <a:pPr algn="just"/>
            <a:endParaRPr lang="en-US" b="0" i="0">
              <a:solidFill>
                <a:srgbClr val="333333"/>
              </a:solidFill>
              <a:effectLst/>
              <a:latin typeface="inter-regular"/>
            </a:endParaRPr>
          </a:p>
          <a:p>
            <a:pPr algn="just"/>
            <a:endParaRPr lang="en-US" b="0" i="0">
              <a:solidFill>
                <a:srgbClr val="333333"/>
              </a:solidFill>
              <a:effectLst/>
              <a:latin typeface="inter-regular"/>
            </a:endParaRPr>
          </a:p>
          <a:p>
            <a:pPr algn="just"/>
            <a:r>
              <a:rPr lang="en-US" b="1" i="0">
                <a:solidFill>
                  <a:srgbClr val="333333"/>
                </a:solidFill>
                <a:effectLst/>
                <a:latin typeface="inter-bold"/>
              </a:rPr>
              <a:t>Step 3:</a:t>
            </a:r>
            <a:r>
              <a:rPr lang="en-US" b="0" i="0">
                <a:solidFill>
                  <a:srgbClr val="333333"/>
                </a:solidFill>
                <a:effectLst/>
                <a:latin typeface="inter-regular"/>
              </a:rPr>
              <a:t> The third step is to choose the best route. </a:t>
            </a:r>
          </a:p>
        </p:txBody>
      </p:sp>
    </p:spTree>
    <p:extLst>
      <p:ext uri="{BB962C8B-B14F-4D97-AF65-F5344CB8AC3E}">
        <p14:creationId xmlns:p14="http://schemas.microsoft.com/office/powerpoint/2010/main" val="32686276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D236A1-B5F2-1A34-0E18-A659F8417C24}"/>
              </a:ext>
            </a:extLst>
          </p:cNvPr>
          <p:cNvSpPr>
            <a:spLocks noGrp="1"/>
          </p:cNvSpPr>
          <p:nvPr>
            <p:ph idx="1"/>
          </p:nvPr>
        </p:nvSpPr>
        <p:spPr>
          <a:xfrm>
            <a:off x="629478" y="867293"/>
            <a:ext cx="11257722" cy="4301056"/>
          </a:xfrm>
        </p:spPr>
        <p:txBody>
          <a:bodyPr>
            <a:normAutofit/>
          </a:bodyPr>
          <a:lstStyle/>
          <a:p>
            <a:pPr marL="0" indent="0">
              <a:buNone/>
            </a:pPr>
            <a:r>
              <a:rPr lang="en-US" b="0" i="0">
                <a:solidFill>
                  <a:srgbClr val="610B4B"/>
                </a:solidFill>
                <a:effectLst/>
                <a:latin typeface="erdana"/>
              </a:rPr>
              <a:t>Types of links in OSPF</a:t>
            </a:r>
          </a:p>
          <a:p>
            <a:endParaRPr lang="en-US">
              <a:solidFill>
                <a:srgbClr val="610B4B"/>
              </a:solidFill>
              <a:latin typeface="erdana"/>
            </a:endParaRPr>
          </a:p>
          <a:p>
            <a:pPr marL="0" indent="0">
              <a:buNone/>
            </a:pPr>
            <a:r>
              <a:rPr lang="en-US" sz="2400" b="0" i="0">
                <a:solidFill>
                  <a:srgbClr val="610B4B"/>
                </a:solidFill>
                <a:effectLst/>
                <a:latin typeface="erdana"/>
              </a:rPr>
              <a:t>There are four types of links in OSPF:</a:t>
            </a:r>
          </a:p>
          <a:p>
            <a:pPr marL="0" indent="0">
              <a:buNone/>
            </a:pPr>
            <a:endParaRPr lang="en-US" sz="2400" b="0" i="0">
              <a:solidFill>
                <a:srgbClr val="610B4B"/>
              </a:solidFill>
              <a:effectLst/>
              <a:latin typeface="erdana"/>
            </a:endParaRPr>
          </a:p>
          <a:p>
            <a:pPr algn="just"/>
            <a:r>
              <a:rPr lang="en-US" sz="1800" b="1">
                <a:solidFill>
                  <a:srgbClr val="333333"/>
                </a:solidFill>
                <a:latin typeface="inter-regular"/>
              </a:rPr>
              <a:t>Point-to-point link: </a:t>
            </a:r>
            <a:r>
              <a:rPr lang="en-US" sz="1800">
                <a:solidFill>
                  <a:srgbClr val="333333"/>
                </a:solidFill>
                <a:latin typeface="inter-regular"/>
              </a:rPr>
              <a:t>The point-to-point link directly connects the two routers without any host or router in between.</a:t>
            </a:r>
          </a:p>
          <a:p>
            <a:pPr algn="just"/>
            <a:r>
              <a:rPr lang="en-US" sz="1800" b="1">
                <a:solidFill>
                  <a:srgbClr val="333333"/>
                </a:solidFill>
                <a:latin typeface="inter-regular"/>
              </a:rPr>
              <a:t>Transient link: </a:t>
            </a:r>
            <a:r>
              <a:rPr lang="en-US" sz="1800">
                <a:solidFill>
                  <a:srgbClr val="333333"/>
                </a:solidFill>
                <a:latin typeface="inter-regular"/>
              </a:rPr>
              <a:t>When several routers are attached in a network, they are known as a transient link.</a:t>
            </a:r>
          </a:p>
          <a:p>
            <a:pPr algn="just"/>
            <a:r>
              <a:rPr lang="en-US" sz="1800" b="1">
                <a:solidFill>
                  <a:srgbClr val="333333"/>
                </a:solidFill>
                <a:latin typeface="inter-regular"/>
              </a:rPr>
              <a:t>Stub link: </a:t>
            </a:r>
            <a:r>
              <a:rPr lang="en-US" sz="1800">
                <a:solidFill>
                  <a:srgbClr val="333333"/>
                </a:solidFill>
                <a:latin typeface="inter-regular"/>
              </a:rPr>
              <a:t>It is a network that is connected to the single router. Data enters to the network through the single router and leaves the network through the same router.</a:t>
            </a:r>
          </a:p>
          <a:p>
            <a:pPr algn="just"/>
            <a:r>
              <a:rPr lang="en-US" sz="1800" b="1">
                <a:solidFill>
                  <a:srgbClr val="333333"/>
                </a:solidFill>
                <a:latin typeface="inter-regular"/>
              </a:rPr>
              <a:t>Virtual link: </a:t>
            </a:r>
            <a:r>
              <a:rPr lang="en-US" sz="1800">
                <a:solidFill>
                  <a:srgbClr val="333333"/>
                </a:solidFill>
                <a:latin typeface="inter-regular"/>
              </a:rPr>
              <a:t>If the link between the two routers is broken, the administration creates the virtual path between the routers, and that path could be a long one also.</a:t>
            </a:r>
          </a:p>
          <a:p>
            <a:pPr marL="0" indent="0">
              <a:buNone/>
            </a:pPr>
            <a:endParaRPr lang="en-IN"/>
          </a:p>
        </p:txBody>
      </p:sp>
    </p:spTree>
    <p:extLst>
      <p:ext uri="{BB962C8B-B14F-4D97-AF65-F5344CB8AC3E}">
        <p14:creationId xmlns:p14="http://schemas.microsoft.com/office/powerpoint/2010/main" val="15356254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SPF Protocol">
            <a:extLst>
              <a:ext uri="{FF2B5EF4-FFF2-40B4-BE49-F238E27FC236}">
                <a16:creationId xmlns:a16="http://schemas.microsoft.com/office/drawing/2014/main" id="{84FB0ADC-6102-FF1A-4024-07A662009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932" y="1261399"/>
            <a:ext cx="4714462" cy="43352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7B7CA3-D913-21FD-47AD-6CDF109E9FA6}"/>
              </a:ext>
            </a:extLst>
          </p:cNvPr>
          <p:cNvSpPr txBox="1"/>
          <p:nvPr/>
        </p:nvSpPr>
        <p:spPr>
          <a:xfrm>
            <a:off x="5943598" y="335845"/>
            <a:ext cx="5165036" cy="6186309"/>
          </a:xfrm>
          <a:prstGeom prst="rect">
            <a:avLst/>
          </a:prstGeom>
          <a:noFill/>
        </p:spPr>
        <p:txBody>
          <a:bodyPr wrap="square">
            <a:spAutoFit/>
          </a:bodyPr>
          <a:lstStyle/>
          <a:p>
            <a:pPr algn="just">
              <a:buFont typeface="Arial" panose="020B0604020202020204" pitchFamily="34" charset="0"/>
              <a:buChar char="•"/>
            </a:pPr>
            <a:r>
              <a:rPr lang="en-US" b="1" i="0">
                <a:solidFill>
                  <a:srgbClr val="000000"/>
                </a:solidFill>
                <a:effectLst/>
                <a:latin typeface="inter-bold"/>
              </a:rPr>
              <a:t>Version:</a:t>
            </a:r>
            <a:r>
              <a:rPr lang="en-US" b="0" i="0">
                <a:solidFill>
                  <a:srgbClr val="000000"/>
                </a:solidFill>
                <a:effectLst/>
                <a:latin typeface="inter-regular"/>
              </a:rPr>
              <a:t> It is an 8-bit field that specifies the OSPF protocol version.</a:t>
            </a:r>
          </a:p>
          <a:p>
            <a:pPr algn="just">
              <a:buFont typeface="Arial" panose="020B0604020202020204" pitchFamily="34" charset="0"/>
              <a:buChar char="•"/>
            </a:pPr>
            <a:r>
              <a:rPr lang="en-US" b="1" i="0">
                <a:solidFill>
                  <a:srgbClr val="000000"/>
                </a:solidFill>
                <a:effectLst/>
                <a:latin typeface="inter-bold"/>
              </a:rPr>
              <a:t>Type:</a:t>
            </a:r>
            <a:r>
              <a:rPr lang="en-US" b="0" i="0">
                <a:solidFill>
                  <a:srgbClr val="000000"/>
                </a:solidFill>
                <a:effectLst/>
                <a:latin typeface="inter-regular"/>
              </a:rPr>
              <a:t> It is an 8-bit field. It specifies the type of the OSPF packet.</a:t>
            </a:r>
          </a:p>
          <a:p>
            <a:pPr algn="just">
              <a:buFont typeface="Arial" panose="020B0604020202020204" pitchFamily="34" charset="0"/>
              <a:buChar char="•"/>
            </a:pPr>
            <a:r>
              <a:rPr lang="en-US" b="1" i="0">
                <a:solidFill>
                  <a:srgbClr val="000000"/>
                </a:solidFill>
                <a:effectLst/>
                <a:latin typeface="inter-bold"/>
              </a:rPr>
              <a:t>Message:</a:t>
            </a:r>
            <a:r>
              <a:rPr lang="en-US" b="0" i="0">
                <a:solidFill>
                  <a:srgbClr val="000000"/>
                </a:solidFill>
                <a:effectLst/>
                <a:latin typeface="inter-regular"/>
              </a:rPr>
              <a:t> It is a 16-bit field that defines the total length of the message, including the header. Therefore, the total length is equal to the sum of the length of the message and header.</a:t>
            </a:r>
          </a:p>
          <a:p>
            <a:pPr algn="just">
              <a:buFont typeface="Arial" panose="020B0604020202020204" pitchFamily="34" charset="0"/>
              <a:buChar char="•"/>
            </a:pPr>
            <a:r>
              <a:rPr lang="en-US" b="1" i="0">
                <a:solidFill>
                  <a:srgbClr val="000000"/>
                </a:solidFill>
                <a:effectLst/>
                <a:latin typeface="inter-bold"/>
              </a:rPr>
              <a:t>Source IP address:</a:t>
            </a:r>
            <a:r>
              <a:rPr lang="en-US" b="0" i="0">
                <a:solidFill>
                  <a:srgbClr val="000000"/>
                </a:solidFill>
                <a:effectLst/>
                <a:latin typeface="inter-regular"/>
              </a:rPr>
              <a:t> It defines the address from which the packets are sent. It is a sending routing IP address.</a:t>
            </a:r>
          </a:p>
          <a:p>
            <a:pPr algn="just">
              <a:buFont typeface="Arial" panose="020B0604020202020204" pitchFamily="34" charset="0"/>
              <a:buChar char="•"/>
            </a:pPr>
            <a:r>
              <a:rPr lang="en-US" b="1" i="0">
                <a:solidFill>
                  <a:srgbClr val="000000"/>
                </a:solidFill>
                <a:effectLst/>
                <a:latin typeface="inter-bold"/>
              </a:rPr>
              <a:t>Area identification:</a:t>
            </a:r>
            <a:r>
              <a:rPr lang="en-US" b="0" i="0">
                <a:solidFill>
                  <a:srgbClr val="000000"/>
                </a:solidFill>
                <a:effectLst/>
                <a:latin typeface="inter-regular"/>
              </a:rPr>
              <a:t> It defines the area within which the routing takes place.</a:t>
            </a:r>
          </a:p>
          <a:p>
            <a:pPr algn="just">
              <a:buFont typeface="Arial" panose="020B0604020202020204" pitchFamily="34" charset="0"/>
              <a:buChar char="•"/>
            </a:pPr>
            <a:r>
              <a:rPr lang="en-US" b="1" i="0">
                <a:solidFill>
                  <a:srgbClr val="000000"/>
                </a:solidFill>
                <a:effectLst/>
                <a:latin typeface="inter-bold"/>
              </a:rPr>
              <a:t>Checksum:</a:t>
            </a:r>
            <a:r>
              <a:rPr lang="en-US" b="0" i="0">
                <a:solidFill>
                  <a:srgbClr val="000000"/>
                </a:solidFill>
                <a:effectLst/>
                <a:latin typeface="inter-regular"/>
              </a:rPr>
              <a:t> It is used for error correction and error detection.</a:t>
            </a:r>
          </a:p>
          <a:p>
            <a:pPr algn="just">
              <a:buFont typeface="Arial" panose="020B0604020202020204" pitchFamily="34" charset="0"/>
              <a:buChar char="•"/>
            </a:pPr>
            <a:r>
              <a:rPr lang="en-US" b="1" i="0">
                <a:solidFill>
                  <a:srgbClr val="000000"/>
                </a:solidFill>
                <a:effectLst/>
                <a:latin typeface="inter-bold"/>
              </a:rPr>
              <a:t>Authentication type:</a:t>
            </a:r>
            <a:r>
              <a:rPr lang="en-US" b="0" i="0">
                <a:solidFill>
                  <a:srgbClr val="000000"/>
                </a:solidFill>
                <a:effectLst/>
                <a:latin typeface="inter-regular"/>
              </a:rPr>
              <a:t> There are two types of authentication, i.e., 0 and 1. Here, 0 means for none that specifies no authentication is available and 1 means for </a:t>
            </a:r>
            <a:r>
              <a:rPr lang="en-US" b="0" i="0" err="1">
                <a:solidFill>
                  <a:srgbClr val="000000"/>
                </a:solidFill>
                <a:effectLst/>
                <a:latin typeface="inter-regular"/>
              </a:rPr>
              <a:t>pwd</a:t>
            </a:r>
            <a:r>
              <a:rPr lang="en-US" b="0" i="0">
                <a:solidFill>
                  <a:srgbClr val="000000"/>
                </a:solidFill>
                <a:effectLst/>
                <a:latin typeface="inter-regular"/>
              </a:rPr>
              <a:t> that specifies the password-based authentication.</a:t>
            </a:r>
          </a:p>
          <a:p>
            <a:pPr algn="just">
              <a:buFont typeface="Arial" panose="020B0604020202020204" pitchFamily="34" charset="0"/>
              <a:buChar char="•"/>
            </a:pPr>
            <a:r>
              <a:rPr lang="en-US" b="1" i="0">
                <a:solidFill>
                  <a:srgbClr val="000000"/>
                </a:solidFill>
                <a:effectLst/>
                <a:latin typeface="inter-bold"/>
              </a:rPr>
              <a:t>Authentication:</a:t>
            </a:r>
            <a:r>
              <a:rPr lang="en-US" b="0" i="0">
                <a:solidFill>
                  <a:srgbClr val="000000"/>
                </a:solidFill>
                <a:effectLst/>
                <a:latin typeface="inter-regular"/>
              </a:rPr>
              <a:t> It is a 32-bit field that contains the actual value of the authentication data.</a:t>
            </a:r>
          </a:p>
        </p:txBody>
      </p:sp>
    </p:spTree>
    <p:extLst>
      <p:ext uri="{BB962C8B-B14F-4D97-AF65-F5344CB8AC3E}">
        <p14:creationId xmlns:p14="http://schemas.microsoft.com/office/powerpoint/2010/main" val="37238563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ED0B2C-0618-A9C0-D29E-B24032A3BA32}"/>
              </a:ext>
            </a:extLst>
          </p:cNvPr>
          <p:cNvSpPr txBox="1"/>
          <p:nvPr/>
        </p:nvSpPr>
        <p:spPr>
          <a:xfrm>
            <a:off x="832401" y="455329"/>
            <a:ext cx="7933911" cy="2062103"/>
          </a:xfrm>
          <a:prstGeom prst="rect">
            <a:avLst/>
          </a:prstGeom>
          <a:noFill/>
        </p:spPr>
        <p:txBody>
          <a:bodyPr wrap="square">
            <a:spAutoFit/>
          </a:bodyPr>
          <a:lstStyle/>
          <a:p>
            <a:pPr algn="just"/>
            <a:r>
              <a:rPr lang="en-US" sz="2000" b="0" i="0">
                <a:solidFill>
                  <a:srgbClr val="610B4B"/>
                </a:solidFill>
                <a:effectLst/>
                <a:latin typeface="erdana"/>
              </a:rPr>
              <a:t>OSPF Packets</a:t>
            </a:r>
          </a:p>
          <a:p>
            <a:pPr algn="just"/>
            <a:r>
              <a:rPr lang="en-US" b="1" i="0">
                <a:solidFill>
                  <a:srgbClr val="333333"/>
                </a:solidFill>
                <a:effectLst/>
                <a:latin typeface="inter-bold"/>
              </a:rPr>
              <a:t>There are five different types of packets in OSPF:</a:t>
            </a:r>
            <a:endParaRPr lang="en-US" b="0" i="0">
              <a:solidFill>
                <a:srgbClr val="333333"/>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Hello</a:t>
            </a:r>
          </a:p>
          <a:p>
            <a:pPr algn="just">
              <a:buFont typeface="Arial" panose="020B0604020202020204" pitchFamily="34" charset="0"/>
              <a:buChar char="•"/>
            </a:pPr>
            <a:r>
              <a:rPr lang="en-US" b="0" i="0">
                <a:solidFill>
                  <a:srgbClr val="000000"/>
                </a:solidFill>
                <a:effectLst/>
                <a:latin typeface="inter-regular"/>
              </a:rPr>
              <a:t>Database Description</a:t>
            </a:r>
          </a:p>
          <a:p>
            <a:pPr algn="just">
              <a:buFont typeface="Arial" panose="020B0604020202020204" pitchFamily="34" charset="0"/>
              <a:buChar char="•"/>
            </a:pPr>
            <a:r>
              <a:rPr lang="en-US" b="0" i="0">
                <a:solidFill>
                  <a:srgbClr val="000000"/>
                </a:solidFill>
                <a:effectLst/>
                <a:latin typeface="inter-regular"/>
              </a:rPr>
              <a:t>Link state request</a:t>
            </a:r>
          </a:p>
          <a:p>
            <a:pPr algn="just">
              <a:buFont typeface="Arial" panose="020B0604020202020204" pitchFamily="34" charset="0"/>
              <a:buChar char="•"/>
            </a:pPr>
            <a:r>
              <a:rPr lang="en-US" b="0" i="0">
                <a:solidFill>
                  <a:srgbClr val="000000"/>
                </a:solidFill>
                <a:effectLst/>
                <a:latin typeface="inter-regular"/>
              </a:rPr>
              <a:t>Link state update</a:t>
            </a:r>
          </a:p>
          <a:p>
            <a:pPr algn="just">
              <a:buFont typeface="Arial" panose="020B0604020202020204" pitchFamily="34" charset="0"/>
              <a:buChar char="•"/>
            </a:pPr>
            <a:r>
              <a:rPr lang="en-US" b="0" i="0">
                <a:solidFill>
                  <a:srgbClr val="000000"/>
                </a:solidFill>
                <a:effectLst/>
                <a:latin typeface="inter-regular"/>
              </a:rPr>
              <a:t>Link state Acknowledgment</a:t>
            </a:r>
          </a:p>
        </p:txBody>
      </p:sp>
      <p:sp>
        <p:nvSpPr>
          <p:cNvPr id="7" name="TextBox 6">
            <a:extLst>
              <a:ext uri="{FF2B5EF4-FFF2-40B4-BE49-F238E27FC236}">
                <a16:creationId xmlns:a16="http://schemas.microsoft.com/office/drawing/2014/main" id="{702020E5-9901-27B2-34C1-75190C45DD2D}"/>
              </a:ext>
            </a:extLst>
          </p:cNvPr>
          <p:cNvSpPr txBox="1"/>
          <p:nvPr/>
        </p:nvSpPr>
        <p:spPr>
          <a:xfrm>
            <a:off x="842340" y="2586323"/>
            <a:ext cx="10190094" cy="646331"/>
          </a:xfrm>
          <a:prstGeom prst="rect">
            <a:avLst/>
          </a:prstGeom>
          <a:noFill/>
        </p:spPr>
        <p:txBody>
          <a:bodyPr wrap="square">
            <a:spAutoFit/>
          </a:bodyPr>
          <a:lstStyle/>
          <a:p>
            <a:pPr algn="just"/>
            <a:r>
              <a:rPr lang="en-US" b="1" i="0">
                <a:solidFill>
                  <a:srgbClr val="333333"/>
                </a:solidFill>
                <a:effectLst/>
                <a:latin typeface="inter-bold"/>
              </a:rPr>
              <a:t>Hello packet</a:t>
            </a:r>
            <a:endParaRPr lang="en-US" b="0" i="0">
              <a:solidFill>
                <a:srgbClr val="333333"/>
              </a:solidFill>
              <a:effectLst/>
              <a:latin typeface="inter-regular"/>
            </a:endParaRPr>
          </a:p>
          <a:p>
            <a:pPr algn="just"/>
            <a:r>
              <a:rPr lang="en-US" b="0" i="0">
                <a:solidFill>
                  <a:srgbClr val="333333"/>
                </a:solidFill>
                <a:effectLst/>
                <a:latin typeface="inter-regular"/>
              </a:rPr>
              <a:t>The Hello packet is used to create a neighborhood relationship and check the neighbor's reachability. </a:t>
            </a:r>
          </a:p>
        </p:txBody>
      </p:sp>
      <p:sp>
        <p:nvSpPr>
          <p:cNvPr id="9" name="TextBox 8">
            <a:extLst>
              <a:ext uri="{FF2B5EF4-FFF2-40B4-BE49-F238E27FC236}">
                <a16:creationId xmlns:a16="http://schemas.microsoft.com/office/drawing/2014/main" id="{FF6486EF-D958-6C7B-42A9-F41258DD0136}"/>
              </a:ext>
            </a:extLst>
          </p:cNvPr>
          <p:cNvSpPr txBox="1"/>
          <p:nvPr/>
        </p:nvSpPr>
        <p:spPr>
          <a:xfrm>
            <a:off x="842340" y="3319948"/>
            <a:ext cx="11114433" cy="923330"/>
          </a:xfrm>
          <a:prstGeom prst="rect">
            <a:avLst/>
          </a:prstGeom>
          <a:noFill/>
        </p:spPr>
        <p:txBody>
          <a:bodyPr wrap="square">
            <a:spAutoFit/>
          </a:bodyPr>
          <a:lstStyle/>
          <a:p>
            <a:pPr algn="just"/>
            <a:r>
              <a:rPr lang="en-US" b="1" i="0">
                <a:solidFill>
                  <a:srgbClr val="333333"/>
                </a:solidFill>
                <a:effectLst/>
                <a:latin typeface="inter-bold"/>
              </a:rPr>
              <a:t>Database Description</a:t>
            </a:r>
            <a:endParaRPr lang="en-US" b="0" i="0">
              <a:solidFill>
                <a:srgbClr val="333333"/>
              </a:solidFill>
              <a:effectLst/>
              <a:latin typeface="inter-regular"/>
            </a:endParaRPr>
          </a:p>
          <a:p>
            <a:pPr algn="just"/>
            <a:r>
              <a:rPr lang="en-US" b="0" i="0">
                <a:solidFill>
                  <a:srgbClr val="333333"/>
                </a:solidFill>
                <a:effectLst/>
                <a:latin typeface="inter-regular"/>
              </a:rPr>
              <a:t>After establishing a connection, if the neighbor router is communicating with the system first time, it sends the database information about the network topology to the system </a:t>
            </a:r>
          </a:p>
        </p:txBody>
      </p:sp>
      <p:sp>
        <p:nvSpPr>
          <p:cNvPr id="11" name="TextBox 10">
            <a:extLst>
              <a:ext uri="{FF2B5EF4-FFF2-40B4-BE49-F238E27FC236}">
                <a16:creationId xmlns:a16="http://schemas.microsoft.com/office/drawing/2014/main" id="{291C6C52-6028-547A-37DB-5A58545CE89F}"/>
              </a:ext>
            </a:extLst>
          </p:cNvPr>
          <p:cNvSpPr txBox="1"/>
          <p:nvPr/>
        </p:nvSpPr>
        <p:spPr>
          <a:xfrm>
            <a:off x="842340" y="4371347"/>
            <a:ext cx="10200034" cy="646331"/>
          </a:xfrm>
          <a:prstGeom prst="rect">
            <a:avLst/>
          </a:prstGeom>
          <a:noFill/>
        </p:spPr>
        <p:txBody>
          <a:bodyPr wrap="square">
            <a:spAutoFit/>
          </a:bodyPr>
          <a:lstStyle/>
          <a:p>
            <a:pPr algn="just"/>
            <a:r>
              <a:rPr lang="en-US" b="1" i="0">
                <a:solidFill>
                  <a:srgbClr val="333333"/>
                </a:solidFill>
                <a:effectLst/>
                <a:latin typeface="inter-bold"/>
              </a:rPr>
              <a:t>Link state request</a:t>
            </a:r>
            <a:endParaRPr lang="en-US" b="0" i="0">
              <a:solidFill>
                <a:srgbClr val="333333"/>
              </a:solidFill>
              <a:effectLst/>
              <a:latin typeface="inter-regular"/>
            </a:endParaRPr>
          </a:p>
          <a:p>
            <a:pPr algn="just"/>
            <a:r>
              <a:rPr lang="en-US" b="0" i="0">
                <a:solidFill>
                  <a:srgbClr val="333333"/>
                </a:solidFill>
                <a:effectLst/>
                <a:latin typeface="inter-regular"/>
              </a:rPr>
              <a:t>The link-state request is sent by the router to obtain the information of a specified route.</a:t>
            </a:r>
          </a:p>
        </p:txBody>
      </p:sp>
      <p:sp>
        <p:nvSpPr>
          <p:cNvPr id="13" name="TextBox 12">
            <a:extLst>
              <a:ext uri="{FF2B5EF4-FFF2-40B4-BE49-F238E27FC236}">
                <a16:creationId xmlns:a16="http://schemas.microsoft.com/office/drawing/2014/main" id="{A97E968C-1D95-F8BF-D696-163E2AF08B64}"/>
              </a:ext>
            </a:extLst>
          </p:cNvPr>
          <p:cNvSpPr txBox="1"/>
          <p:nvPr/>
        </p:nvSpPr>
        <p:spPr>
          <a:xfrm>
            <a:off x="832401" y="5017678"/>
            <a:ext cx="9703077" cy="646331"/>
          </a:xfrm>
          <a:prstGeom prst="rect">
            <a:avLst/>
          </a:prstGeom>
          <a:noFill/>
        </p:spPr>
        <p:txBody>
          <a:bodyPr wrap="square">
            <a:spAutoFit/>
          </a:bodyPr>
          <a:lstStyle/>
          <a:p>
            <a:pPr algn="just"/>
            <a:r>
              <a:rPr lang="en-US" b="1" i="0">
                <a:solidFill>
                  <a:srgbClr val="333333"/>
                </a:solidFill>
                <a:effectLst/>
                <a:latin typeface="inter-bold"/>
              </a:rPr>
              <a:t>Link state update</a:t>
            </a:r>
            <a:endParaRPr lang="en-US" b="0" i="0">
              <a:solidFill>
                <a:srgbClr val="333333"/>
              </a:solidFill>
              <a:effectLst/>
              <a:latin typeface="inter-regular"/>
            </a:endParaRPr>
          </a:p>
          <a:p>
            <a:pPr algn="just"/>
            <a:r>
              <a:rPr lang="en-US" b="0" i="0">
                <a:solidFill>
                  <a:srgbClr val="333333"/>
                </a:solidFill>
                <a:effectLst/>
                <a:latin typeface="inter-regular"/>
              </a:rPr>
              <a:t>The link-state update is used by the router to advertise the state of its links.</a:t>
            </a:r>
          </a:p>
        </p:txBody>
      </p:sp>
      <p:sp>
        <p:nvSpPr>
          <p:cNvPr id="15" name="TextBox 14">
            <a:extLst>
              <a:ext uri="{FF2B5EF4-FFF2-40B4-BE49-F238E27FC236}">
                <a16:creationId xmlns:a16="http://schemas.microsoft.com/office/drawing/2014/main" id="{10B77FB8-80B0-5772-93BB-5309469F13B6}"/>
              </a:ext>
            </a:extLst>
          </p:cNvPr>
          <p:cNvSpPr txBox="1"/>
          <p:nvPr/>
        </p:nvSpPr>
        <p:spPr>
          <a:xfrm>
            <a:off x="832401" y="5664009"/>
            <a:ext cx="10607538" cy="923330"/>
          </a:xfrm>
          <a:prstGeom prst="rect">
            <a:avLst/>
          </a:prstGeom>
          <a:noFill/>
        </p:spPr>
        <p:txBody>
          <a:bodyPr wrap="square">
            <a:spAutoFit/>
          </a:bodyPr>
          <a:lstStyle/>
          <a:p>
            <a:pPr algn="just"/>
            <a:r>
              <a:rPr lang="en-US" b="1" i="0">
                <a:solidFill>
                  <a:srgbClr val="333333"/>
                </a:solidFill>
                <a:effectLst/>
                <a:latin typeface="inter-bold"/>
              </a:rPr>
              <a:t>Link state acknowledgment</a:t>
            </a:r>
            <a:endParaRPr lang="en-US" b="0" i="0">
              <a:solidFill>
                <a:srgbClr val="333333"/>
              </a:solidFill>
              <a:effectLst/>
              <a:latin typeface="inter-regular"/>
            </a:endParaRPr>
          </a:p>
          <a:p>
            <a:pPr algn="just"/>
            <a:r>
              <a:rPr lang="en-US" b="0" i="0">
                <a:solidFill>
                  <a:srgbClr val="333333"/>
                </a:solidFill>
                <a:effectLst/>
                <a:latin typeface="inter-regular"/>
              </a:rPr>
              <a:t>The link-state acknowledgment makes the routing more reliable by forcing each router to send the acknowledgment on each link state update. </a:t>
            </a:r>
          </a:p>
        </p:txBody>
      </p:sp>
    </p:spTree>
    <p:extLst>
      <p:ext uri="{BB962C8B-B14F-4D97-AF65-F5344CB8AC3E}">
        <p14:creationId xmlns:p14="http://schemas.microsoft.com/office/powerpoint/2010/main" val="259866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7835" y="464949"/>
            <a:ext cx="10212937" cy="5176434"/>
          </a:xfrm>
        </p:spPr>
        <p:txBody>
          <a:bodyPr>
            <a:normAutofit/>
          </a:bodyPr>
          <a:lstStyle/>
          <a:p>
            <a:pPr algn="just"/>
            <a:r>
              <a:rPr lang="en-US">
                <a:latin typeface="Times New Roman" panose="02020603050405020304" pitchFamily="18" charset="0"/>
                <a:cs typeface="Times New Roman" panose="02020603050405020304" pitchFamily="18" charset="0"/>
              </a:rPr>
              <a:t>The network part of the IPv4 address is </a:t>
            </a:r>
            <a:r>
              <a:rPr lang="en-US">
                <a:solidFill>
                  <a:srgbClr val="FF0000"/>
                </a:solidFill>
                <a:latin typeface="Times New Roman" panose="02020603050405020304" pitchFamily="18" charset="0"/>
                <a:cs typeface="Times New Roman" panose="02020603050405020304" pitchFamily="18" charset="0"/>
              </a:rPr>
              <a:t>on the left-hand side of the IP address</a:t>
            </a:r>
            <a:r>
              <a:rPr lang="en-US">
                <a:latin typeface="Times New Roman" panose="02020603050405020304" pitchFamily="18" charset="0"/>
                <a:cs typeface="Times New Roman" panose="02020603050405020304" pitchFamily="18" charset="0"/>
              </a:rPr>
              <a:t>. It specifies the </a:t>
            </a:r>
            <a:r>
              <a:rPr lang="en-US">
                <a:solidFill>
                  <a:srgbClr val="FF0000"/>
                </a:solidFill>
                <a:latin typeface="Times New Roman" panose="02020603050405020304" pitchFamily="18" charset="0"/>
                <a:cs typeface="Times New Roman" panose="02020603050405020304" pitchFamily="18" charset="0"/>
              </a:rPr>
              <a:t>particular network to where the IPv4 address belongs</a:t>
            </a:r>
            <a:r>
              <a:rPr lang="en-US">
                <a:latin typeface="Times New Roman" panose="02020603050405020304" pitchFamily="18" charset="0"/>
                <a:cs typeface="Times New Roman" panose="02020603050405020304" pitchFamily="18" charset="0"/>
              </a:rPr>
              <a:t>. The network portion of the address also identifies the </a:t>
            </a:r>
            <a:r>
              <a:rPr lang="en-US">
                <a:solidFill>
                  <a:srgbClr val="FF0000"/>
                </a:solidFill>
                <a:latin typeface="Times New Roman" panose="02020603050405020304" pitchFamily="18" charset="0"/>
                <a:cs typeface="Times New Roman" panose="02020603050405020304" pitchFamily="18" charset="0"/>
              </a:rPr>
              <a:t>IP address class of the IPv4 address</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For example, we have the IPv4 address 192.168.10.100 and </a:t>
            </a:r>
            <a:r>
              <a:rPr lang="en-US">
                <a:solidFill>
                  <a:srgbClr val="FF0000"/>
                </a:solidFill>
                <a:latin typeface="Times New Roman" panose="02020603050405020304" pitchFamily="18" charset="0"/>
                <a:cs typeface="Times New Roman" panose="02020603050405020304" pitchFamily="18" charset="0"/>
              </a:rPr>
              <a:t>a /24 subnet mask</a:t>
            </a: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/24 simply means that the first 24 bits, starting from the left side, is the network portion of the IPv4 address</a:t>
            </a:r>
            <a:r>
              <a:rPr lang="en-US">
                <a:latin typeface="Times New Roman" panose="02020603050405020304" pitchFamily="18" charset="0"/>
                <a:cs typeface="Times New Roman" panose="02020603050405020304" pitchFamily="18" charset="0"/>
              </a:rPr>
              <a:t>. The 8 remaining bits of the 32 bits will be the host portion.</a:t>
            </a:r>
          </a:p>
          <a:p>
            <a:pPr marL="0" indent="0" algn="just">
              <a:buNone/>
            </a:pPr>
            <a:r>
              <a:rPr lang="en-US">
                <a:latin typeface="Times New Roman" panose="02020603050405020304" pitchFamily="18" charset="0"/>
                <a:cs typeface="Times New Roman" panose="02020603050405020304" pitchFamily="18" charset="0"/>
              </a:rPr>
              <a:t>`</a:t>
            </a:r>
            <a:endParaRPr lang="en-IN">
              <a:latin typeface="Times New Roman" panose="02020603050405020304" pitchFamily="18" charset="0"/>
              <a:cs typeface="Times New Roman" panose="02020603050405020304" pitchFamily="18" charset="0"/>
            </a:endParaRPr>
          </a:p>
        </p:txBody>
      </p:sp>
      <p:pic>
        <p:nvPicPr>
          <p:cNvPr id="6" name="Picture 2" descr="Ipv4 Address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42" y="3957544"/>
            <a:ext cx="8028122" cy="213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32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712922"/>
            <a:ext cx="10515600" cy="5464041"/>
          </a:xfrm>
        </p:spPr>
        <p:txBody>
          <a:bodyPr/>
          <a:lstStyle/>
          <a:p>
            <a:pPr algn="just"/>
            <a:r>
              <a:rPr lang="en-US">
                <a:latin typeface="Times New Roman" panose="02020603050405020304" pitchFamily="18" charset="0"/>
                <a:cs typeface="Times New Roman" panose="02020603050405020304" pitchFamily="18" charset="0"/>
              </a:rPr>
              <a:t>The host portion of the IPv4 address uniquely identifies the device or the interface on your network. Hosts that have the same network portion can communicate with one another directly, without the need for the traffic to be routed.</a:t>
            </a:r>
          </a:p>
          <a:p>
            <a:pPr algn="just"/>
            <a:endParaRPr lang="en-US">
              <a:latin typeface="Times New Roman" panose="02020603050405020304" pitchFamily="18" charset="0"/>
              <a:cs typeface="Times New Roman" panose="02020603050405020304" pitchFamily="18" charset="0"/>
            </a:endParaRPr>
          </a:p>
          <a:p>
            <a:pPr marL="0" indent="0" algn="just">
              <a:buNone/>
            </a:pPr>
            <a:r>
              <a:rPr lang="en-IN" b="1">
                <a:solidFill>
                  <a:srgbClr val="FF0000"/>
                </a:solidFill>
              </a:rPr>
              <a:t>Subnet mask</a:t>
            </a:r>
          </a:p>
          <a:p>
            <a:pPr algn="just"/>
            <a:r>
              <a:rPr lang="en-US"/>
              <a:t>The second item, which is required for TCP/IP to work, is the subnet mask. The subnet mask is used by the TCP/IP protocol to determine whether a host is on the local subnet or on a remote network.</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640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2407"/>
            <a:ext cx="10515600" cy="5324556"/>
          </a:xfrm>
        </p:spPr>
        <p:txBody>
          <a:bodyPr/>
          <a:lstStyle/>
          <a:p>
            <a:pPr algn="just"/>
            <a:r>
              <a:rPr lang="en-US">
                <a:latin typeface="Times New Roman" panose="02020603050405020304" pitchFamily="18" charset="0"/>
                <a:cs typeface="Times New Roman" panose="02020603050405020304" pitchFamily="18" charset="0"/>
              </a:rPr>
              <a:t>So now you know, for this example using a </a:t>
            </a:r>
            <a:r>
              <a:rPr lang="en-US">
                <a:solidFill>
                  <a:srgbClr val="FF0000"/>
                </a:solidFill>
                <a:latin typeface="Times New Roman" panose="02020603050405020304" pitchFamily="18" charset="0"/>
                <a:cs typeface="Times New Roman" panose="02020603050405020304" pitchFamily="18" charset="0"/>
              </a:rPr>
              <a:t>255.255.255.0 subnet mask, that the network ID is 192.168.123.0, </a:t>
            </a:r>
            <a:r>
              <a:rPr lang="en-US">
                <a:latin typeface="Times New Roman" panose="02020603050405020304" pitchFamily="18" charset="0"/>
                <a:cs typeface="Times New Roman" panose="02020603050405020304" pitchFamily="18" charset="0"/>
              </a:rPr>
              <a:t>and the host address is </a:t>
            </a:r>
            <a:r>
              <a:rPr lang="en-US">
                <a:solidFill>
                  <a:srgbClr val="FF0000"/>
                </a:solidFill>
                <a:latin typeface="Times New Roman" panose="02020603050405020304" pitchFamily="18" charset="0"/>
                <a:cs typeface="Times New Roman" panose="02020603050405020304" pitchFamily="18" charset="0"/>
              </a:rPr>
              <a:t>0.0.0.132</a:t>
            </a:r>
            <a:r>
              <a:rPr lang="en-US">
                <a:latin typeface="Times New Roman" panose="02020603050405020304" pitchFamily="18" charset="0"/>
                <a:cs typeface="Times New Roman" panose="02020603050405020304" pitchFamily="18" charset="0"/>
              </a:rPr>
              <a:t>. </a:t>
            </a:r>
          </a:p>
          <a:p>
            <a:pPr algn="just"/>
            <a:r>
              <a:rPr lang="en-US">
                <a:solidFill>
                  <a:srgbClr val="FF0000"/>
                </a:solidFill>
                <a:latin typeface="Times New Roman" panose="02020603050405020304" pitchFamily="18" charset="0"/>
                <a:cs typeface="Times New Roman" panose="02020603050405020304" pitchFamily="18" charset="0"/>
              </a:rPr>
              <a:t>When a packet arrives on the 192.168.123.0 subnet </a:t>
            </a:r>
            <a:r>
              <a:rPr lang="en-US">
                <a:latin typeface="Times New Roman" panose="02020603050405020304" pitchFamily="18" charset="0"/>
                <a:cs typeface="Times New Roman" panose="02020603050405020304" pitchFamily="18" charset="0"/>
              </a:rPr>
              <a:t>(from the local subnet or a remote network), and </a:t>
            </a:r>
            <a:r>
              <a:rPr lang="en-US">
                <a:solidFill>
                  <a:srgbClr val="FF0000"/>
                </a:solidFill>
                <a:latin typeface="Times New Roman" panose="02020603050405020304" pitchFamily="18" charset="0"/>
                <a:cs typeface="Times New Roman" panose="02020603050405020304" pitchFamily="18" charset="0"/>
              </a:rPr>
              <a:t>it has a destination address of 192.168.123.132, your computer will receive it from the network and process it</a:t>
            </a:r>
            <a:r>
              <a:rPr lang="en-US">
                <a:latin typeface="Times New Roman" panose="02020603050405020304" pitchFamily="18" charset="0"/>
                <a:cs typeface="Times New Roman" panose="02020603050405020304" pitchFamily="18" charset="0"/>
              </a:rPr>
              <a:t>. Some of other subnet masks.</a:t>
            </a:r>
          </a:p>
          <a:p>
            <a:pPr algn="just"/>
            <a:endParaRPr lang="en-IN">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88619460"/>
              </p:ext>
            </p:extLst>
          </p:nvPr>
        </p:nvGraphicFramePr>
        <p:xfrm>
          <a:off x="2123449" y="4108042"/>
          <a:ext cx="7945102" cy="1097280"/>
        </p:xfrm>
        <a:graphic>
          <a:graphicData uri="http://schemas.openxmlformats.org/drawingml/2006/table">
            <a:tbl>
              <a:tblPr/>
              <a:tblGrid>
                <a:gridCol w="3972551">
                  <a:extLst>
                    <a:ext uri="{9D8B030D-6E8A-4147-A177-3AD203B41FA5}">
                      <a16:colId xmlns:a16="http://schemas.microsoft.com/office/drawing/2014/main" val="3972859984"/>
                    </a:ext>
                  </a:extLst>
                </a:gridCol>
                <a:gridCol w="3972551">
                  <a:extLst>
                    <a:ext uri="{9D8B030D-6E8A-4147-A177-3AD203B41FA5}">
                      <a16:colId xmlns:a16="http://schemas.microsoft.com/office/drawing/2014/main" val="3077047201"/>
                    </a:ext>
                  </a:extLst>
                </a:gridCol>
              </a:tblGrid>
              <a:tr h="0">
                <a:tc>
                  <a:txBody>
                    <a:bodyPr/>
                    <a:lstStyle/>
                    <a:p>
                      <a:pPr algn="l" fontAlgn="t"/>
                      <a:r>
                        <a:rPr lang="en-IN" b="1">
                          <a:effectLst/>
                          <a:latin typeface="Times New Roman" panose="02020603050405020304" pitchFamily="18" charset="0"/>
                          <a:cs typeface="Times New Roman" panose="02020603050405020304" pitchFamily="18" charset="0"/>
                        </a:rPr>
                        <a:t>Decimal</a:t>
                      </a:r>
                    </a:p>
                  </a:txBody>
                  <a:tcPr>
                    <a:lnL>
                      <a:noFill/>
                    </a:lnL>
                    <a:lnR>
                      <a:noFill/>
                    </a:lnR>
                    <a:lnT>
                      <a:noFill/>
                    </a:lnT>
                    <a:lnB>
                      <a:noFill/>
                    </a:lnB>
                  </a:tcPr>
                </a:tc>
                <a:tc>
                  <a:txBody>
                    <a:bodyPr/>
                    <a:lstStyle/>
                    <a:p>
                      <a:pPr algn="l" fontAlgn="t"/>
                      <a:r>
                        <a:rPr lang="en-IN" b="1">
                          <a:effectLst/>
                          <a:latin typeface="Times New Roman" panose="02020603050405020304" pitchFamily="18" charset="0"/>
                          <a:cs typeface="Times New Roman" panose="02020603050405020304" pitchFamily="18" charset="0"/>
                        </a:rPr>
                        <a:t>Binary</a:t>
                      </a:r>
                    </a:p>
                  </a:txBody>
                  <a:tcPr>
                    <a:lnL>
                      <a:noFill/>
                    </a:lnL>
                    <a:lnR>
                      <a:noFill/>
                    </a:lnR>
                    <a:lnT>
                      <a:noFill/>
                    </a:lnT>
                    <a:lnB>
                      <a:noFill/>
                    </a:lnB>
                  </a:tcPr>
                </a:tc>
                <a:extLst>
                  <a:ext uri="{0D108BD9-81ED-4DB2-BD59-A6C34878D82A}">
                    <a16:rowId xmlns:a16="http://schemas.microsoft.com/office/drawing/2014/main" val="1642694494"/>
                  </a:ext>
                </a:extLst>
              </a:tr>
              <a:tr h="0">
                <a:tc>
                  <a:txBody>
                    <a:bodyPr/>
                    <a:lstStyle/>
                    <a:p>
                      <a:pPr algn="l" fontAlgn="t"/>
                      <a:r>
                        <a:rPr lang="en-IN" b="1">
                          <a:effectLst/>
                          <a:latin typeface="Times New Roman" panose="02020603050405020304" pitchFamily="18" charset="0"/>
                          <a:cs typeface="Times New Roman" panose="02020603050405020304" pitchFamily="18" charset="0"/>
                        </a:rPr>
                        <a:t>255.255.255.192</a:t>
                      </a:r>
                    </a:p>
                  </a:txBody>
                  <a:tcPr>
                    <a:lnL>
                      <a:noFill/>
                    </a:lnL>
                    <a:lnR>
                      <a:noFill/>
                    </a:lnR>
                    <a:lnT>
                      <a:noFill/>
                    </a:lnT>
                    <a:lnB>
                      <a:noFill/>
                    </a:lnB>
                  </a:tcPr>
                </a:tc>
                <a:tc>
                  <a:txBody>
                    <a:bodyPr/>
                    <a:lstStyle/>
                    <a:p>
                      <a:pPr algn="l" fontAlgn="t"/>
                      <a:r>
                        <a:rPr lang="en-IN" b="1">
                          <a:effectLst/>
                          <a:latin typeface="Times New Roman" panose="02020603050405020304" pitchFamily="18" charset="0"/>
                          <a:cs typeface="Times New Roman" panose="02020603050405020304" pitchFamily="18" charset="0"/>
                        </a:rPr>
                        <a:t>1111111.11111111.1111111.11000000</a:t>
                      </a:r>
                    </a:p>
                  </a:txBody>
                  <a:tcPr>
                    <a:lnL>
                      <a:noFill/>
                    </a:lnL>
                    <a:lnR>
                      <a:noFill/>
                    </a:lnR>
                    <a:lnT>
                      <a:noFill/>
                    </a:lnT>
                    <a:lnB>
                      <a:noFill/>
                    </a:lnB>
                  </a:tcPr>
                </a:tc>
                <a:extLst>
                  <a:ext uri="{0D108BD9-81ED-4DB2-BD59-A6C34878D82A}">
                    <a16:rowId xmlns:a16="http://schemas.microsoft.com/office/drawing/2014/main" val="784989127"/>
                  </a:ext>
                </a:extLst>
              </a:tr>
              <a:tr h="0">
                <a:tc>
                  <a:txBody>
                    <a:bodyPr/>
                    <a:lstStyle/>
                    <a:p>
                      <a:pPr algn="l" fontAlgn="t"/>
                      <a:r>
                        <a:rPr lang="en-IN" b="1">
                          <a:effectLst/>
                          <a:latin typeface="Times New Roman" panose="02020603050405020304" pitchFamily="18" charset="0"/>
                          <a:cs typeface="Times New Roman" panose="02020603050405020304" pitchFamily="18" charset="0"/>
                        </a:rPr>
                        <a:t>255.255.255.224</a:t>
                      </a:r>
                    </a:p>
                  </a:txBody>
                  <a:tcPr>
                    <a:lnL>
                      <a:noFill/>
                    </a:lnL>
                    <a:lnR>
                      <a:noFill/>
                    </a:lnR>
                    <a:lnT>
                      <a:noFill/>
                    </a:lnT>
                    <a:lnB>
                      <a:noFill/>
                    </a:lnB>
                  </a:tcPr>
                </a:tc>
                <a:tc>
                  <a:txBody>
                    <a:bodyPr/>
                    <a:lstStyle/>
                    <a:p>
                      <a:pPr algn="l" fontAlgn="t"/>
                      <a:r>
                        <a:rPr lang="en-IN" b="1">
                          <a:effectLst/>
                          <a:latin typeface="Times New Roman" panose="02020603050405020304" pitchFamily="18" charset="0"/>
                          <a:cs typeface="Times New Roman" panose="02020603050405020304" pitchFamily="18" charset="0"/>
                        </a:rPr>
                        <a:t>1111111.11111111.1111111.11100000</a:t>
                      </a:r>
                    </a:p>
                  </a:txBody>
                  <a:tcPr>
                    <a:lnL>
                      <a:noFill/>
                    </a:lnL>
                    <a:lnR>
                      <a:noFill/>
                    </a:lnR>
                    <a:lnT>
                      <a:noFill/>
                    </a:lnT>
                    <a:lnB>
                      <a:noFill/>
                    </a:lnB>
                  </a:tcPr>
                </a:tc>
                <a:extLst>
                  <a:ext uri="{0D108BD9-81ED-4DB2-BD59-A6C34878D82A}">
                    <a16:rowId xmlns:a16="http://schemas.microsoft.com/office/drawing/2014/main" val="4058523730"/>
                  </a:ext>
                </a:extLst>
              </a:tr>
            </a:tbl>
          </a:graphicData>
        </a:graphic>
      </p:graphicFrame>
    </p:spTree>
    <p:extLst>
      <p:ext uri="{BB962C8B-B14F-4D97-AF65-F5344CB8AC3E}">
        <p14:creationId xmlns:p14="http://schemas.microsoft.com/office/powerpoint/2010/main" val="208035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9452" y="619932"/>
            <a:ext cx="11406752" cy="5557031"/>
          </a:xfrm>
        </p:spPr>
        <p:txBody>
          <a:bodyPr/>
          <a:lstStyle/>
          <a:p>
            <a:r>
              <a:rPr lang="en-US">
                <a:latin typeface="Times New Roman" panose="02020603050405020304" pitchFamily="18" charset="0"/>
                <a:cs typeface="Times New Roman" panose="02020603050405020304" pitchFamily="18" charset="0"/>
              </a:rPr>
              <a:t>Lining up the IP address and the subnet mask together, the network, and host portions of the address can be separated:</a:t>
            </a:r>
          </a:p>
          <a:p>
            <a:r>
              <a:rPr lang="en-US">
                <a:solidFill>
                  <a:srgbClr val="FF0000"/>
                </a:solidFill>
                <a:latin typeface="Times New Roman" panose="02020603050405020304" pitchFamily="18" charset="0"/>
                <a:cs typeface="Times New Roman" panose="02020603050405020304" pitchFamily="18" charset="0"/>
              </a:rPr>
              <a:t>11000000.10101000.01111011.10000100 - IP address (192.168.123.132)</a:t>
            </a:r>
            <a:br>
              <a:rPr lang="en-US">
                <a:solidFill>
                  <a:srgbClr val="FF0000"/>
                </a:solidFill>
                <a:latin typeface="Times New Roman" panose="02020603050405020304" pitchFamily="18" charset="0"/>
                <a:cs typeface="Times New Roman" panose="02020603050405020304" pitchFamily="18" charset="0"/>
              </a:rPr>
            </a:br>
            <a:r>
              <a:rPr lang="en-US">
                <a:solidFill>
                  <a:srgbClr val="FF0000"/>
                </a:solidFill>
                <a:latin typeface="Times New Roman" panose="02020603050405020304" pitchFamily="18" charset="0"/>
                <a:cs typeface="Times New Roman" panose="02020603050405020304" pitchFamily="18" charset="0"/>
              </a:rPr>
              <a:t>11111111.11111111.11111111.00000000 - Subnet mask (255.255.255.0)</a:t>
            </a:r>
          </a:p>
          <a:p>
            <a:r>
              <a:rPr lang="en-US">
                <a:solidFill>
                  <a:srgbClr val="FF0000"/>
                </a:solidFill>
                <a:latin typeface="Times New Roman" panose="02020603050405020304" pitchFamily="18" charset="0"/>
                <a:cs typeface="Times New Roman" panose="02020603050405020304" pitchFamily="18" charset="0"/>
              </a:rPr>
              <a:t>The first 24 bits (the number of ones in the subnet mask) are identified as the network address</a:t>
            </a:r>
            <a:r>
              <a:rPr lang="en-US">
                <a:latin typeface="Times New Roman" panose="02020603050405020304" pitchFamily="18" charset="0"/>
                <a:cs typeface="Times New Roman" panose="02020603050405020304" pitchFamily="18" charset="0"/>
              </a:rPr>
              <a:t>. The last </a:t>
            </a:r>
            <a:r>
              <a:rPr lang="en-US">
                <a:solidFill>
                  <a:srgbClr val="FF0000"/>
                </a:solidFill>
                <a:latin typeface="Times New Roman" panose="02020603050405020304" pitchFamily="18" charset="0"/>
                <a:cs typeface="Times New Roman" panose="02020603050405020304" pitchFamily="18" charset="0"/>
              </a:rPr>
              <a:t>8 bits (the number of remaining zeros in the subnet mask) are identified as the host address</a:t>
            </a:r>
            <a:r>
              <a:rPr lang="en-US">
                <a:latin typeface="Times New Roman" panose="02020603050405020304" pitchFamily="18" charset="0"/>
                <a:cs typeface="Times New Roman" panose="02020603050405020304" pitchFamily="18" charset="0"/>
              </a:rPr>
              <a:t>.</a:t>
            </a:r>
          </a:p>
          <a:p>
            <a:pPr marL="0" indent="0">
              <a:buNone/>
            </a:pPr>
            <a:r>
              <a:rPr lang="en-US">
                <a:latin typeface="Times New Roman" panose="02020603050405020304" pitchFamily="18" charset="0"/>
                <a:cs typeface="Times New Roman" panose="02020603050405020304" pitchFamily="18" charset="0"/>
              </a:rPr>
              <a:t>It gives you the following addresses:</a:t>
            </a:r>
          </a:p>
          <a:p>
            <a:r>
              <a:rPr lang="en-US">
                <a:latin typeface="Times New Roman" panose="02020603050405020304" pitchFamily="18" charset="0"/>
                <a:cs typeface="Times New Roman" panose="02020603050405020304" pitchFamily="18" charset="0"/>
              </a:rPr>
              <a:t>11000000.10101000.01111011.00000000 - Network address (192.168.123.0)</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00000000.00000000.00000000.10000100 - Host address (000.000.000.132)</a:t>
            </a:r>
          </a:p>
          <a:p>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4552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18062-9F58-2090-F7FF-5066D2A99922}"/>
              </a:ext>
            </a:extLst>
          </p:cNvPr>
          <p:cNvPicPr>
            <a:picLocks noChangeAspect="1"/>
          </p:cNvPicPr>
          <p:nvPr/>
        </p:nvPicPr>
        <p:blipFill rotWithShape="1">
          <a:blip r:embed="rId2"/>
          <a:srcRect l="11005" t="25797" r="40489" b="28406"/>
          <a:stretch/>
        </p:blipFill>
        <p:spPr>
          <a:xfrm>
            <a:off x="1851991" y="954155"/>
            <a:ext cx="8488017" cy="4507923"/>
          </a:xfrm>
          <a:prstGeom prst="rect">
            <a:avLst/>
          </a:prstGeom>
        </p:spPr>
      </p:pic>
    </p:spTree>
    <p:extLst>
      <p:ext uri="{BB962C8B-B14F-4D97-AF65-F5344CB8AC3E}">
        <p14:creationId xmlns:p14="http://schemas.microsoft.com/office/powerpoint/2010/main" val="342102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AA09BB-391C-206C-4B57-447BEBC8302D}"/>
              </a:ext>
            </a:extLst>
          </p:cNvPr>
          <p:cNvPicPr>
            <a:picLocks noChangeAspect="1"/>
          </p:cNvPicPr>
          <p:nvPr/>
        </p:nvPicPr>
        <p:blipFill>
          <a:blip r:embed="rId2"/>
          <a:stretch>
            <a:fillRect/>
          </a:stretch>
        </p:blipFill>
        <p:spPr>
          <a:xfrm>
            <a:off x="881269" y="311219"/>
            <a:ext cx="10429461" cy="5866572"/>
          </a:xfrm>
          <a:prstGeom prst="rect">
            <a:avLst/>
          </a:prstGeom>
        </p:spPr>
      </p:pic>
    </p:spTree>
    <p:extLst>
      <p:ext uri="{BB962C8B-B14F-4D97-AF65-F5344CB8AC3E}">
        <p14:creationId xmlns:p14="http://schemas.microsoft.com/office/powerpoint/2010/main" val="3044939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a:solidFill>
                  <a:srgbClr val="FF0000"/>
                </a:solidFill>
                <a:latin typeface="Times New Roman" panose="02020603050405020304" pitchFamily="18" charset="0"/>
                <a:cs typeface="Times New Roman" panose="02020603050405020304" pitchFamily="18" charset="0"/>
              </a:rPr>
            </a:br>
            <a:r>
              <a:rPr lang="en-IN" b="1">
                <a:solidFill>
                  <a:srgbClr val="FF0000"/>
                </a:solidFill>
                <a:latin typeface="Times New Roman" panose="02020603050405020304" pitchFamily="18" charset="0"/>
                <a:cs typeface="Times New Roman" panose="02020603050405020304" pitchFamily="18" charset="0"/>
              </a:rPr>
              <a:t>Network classes</a:t>
            </a:r>
            <a:br>
              <a:rPr lang="en-IN" b="1"/>
            </a:br>
            <a:endParaRPr lang="en-IN"/>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Internet addresses are allocated by the InterNIC, the organization that administers the Internet. These IP addresses are divided into classes. </a:t>
            </a:r>
          </a:p>
          <a:p>
            <a:pPr algn="just"/>
            <a:r>
              <a:rPr lang="en-US">
                <a:latin typeface="Times New Roman" panose="02020603050405020304" pitchFamily="18" charset="0"/>
                <a:cs typeface="Times New Roman" panose="02020603050405020304" pitchFamily="18" charset="0"/>
              </a:rPr>
              <a:t>The most common of them are classes A, B, and C. Each of the address classes has a different default subnet mask. You can identify the class of an IP address by looking at its first octet. </a:t>
            </a:r>
          </a:p>
          <a:p>
            <a:pPr algn="just"/>
            <a:r>
              <a:rPr lang="en-US">
                <a:latin typeface="Times New Roman" panose="02020603050405020304" pitchFamily="18" charset="0"/>
                <a:cs typeface="Times New Roman" panose="02020603050405020304" pitchFamily="18" charset="0"/>
              </a:rPr>
              <a:t>Following are the ranges of Class A, B, and C Internet addresses, each with an example address</a:t>
            </a:r>
          </a:p>
          <a:p>
            <a:pPr algn="just"/>
            <a:r>
              <a:rPr lang="en-US">
                <a:latin typeface="Times New Roman" panose="02020603050405020304" pitchFamily="18" charset="0"/>
                <a:cs typeface="Times New Roman" panose="02020603050405020304" pitchFamily="18" charset="0"/>
              </a:rPr>
              <a:t>Classes D and E exist, but aren't used by end users.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50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FE3E5F-25E3-E5F0-9888-D864873E0D9C}"/>
              </a:ext>
            </a:extLst>
          </p:cNvPr>
          <p:cNvPicPr>
            <a:picLocks noChangeAspect="1"/>
          </p:cNvPicPr>
          <p:nvPr/>
        </p:nvPicPr>
        <p:blipFill rotWithShape="1">
          <a:blip r:embed="rId2"/>
          <a:srcRect l="-7173" t="-1739" r="24430" b="12174"/>
          <a:stretch/>
        </p:blipFill>
        <p:spPr>
          <a:xfrm>
            <a:off x="894522" y="604434"/>
            <a:ext cx="10088217" cy="5537949"/>
          </a:xfrm>
          <a:prstGeom prst="rect">
            <a:avLst/>
          </a:prstGeom>
        </p:spPr>
      </p:pic>
    </p:spTree>
    <p:extLst>
      <p:ext uri="{BB962C8B-B14F-4D97-AF65-F5344CB8AC3E}">
        <p14:creationId xmlns:p14="http://schemas.microsoft.com/office/powerpoint/2010/main" val="9123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Introduction</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03375"/>
            <a:ext cx="10515600" cy="4573588"/>
          </a:xfrm>
        </p:spPr>
        <p:txBody>
          <a:bodyPr/>
          <a:lstStyle/>
          <a:p>
            <a:pPr algn="just"/>
            <a:r>
              <a:rPr lang="en-US">
                <a:latin typeface="Times New Roman" panose="02020603050405020304" pitchFamily="18" charset="0"/>
                <a:cs typeface="Times New Roman" panose="02020603050405020304" pitchFamily="18" charset="0"/>
              </a:rPr>
              <a:t>Internet Protocol (IP) is the </a:t>
            </a:r>
            <a:r>
              <a:rPr lang="en-US">
                <a:solidFill>
                  <a:srgbClr val="FF0000"/>
                </a:solidFill>
                <a:latin typeface="Times New Roman" panose="02020603050405020304" pitchFamily="18" charset="0"/>
                <a:cs typeface="Times New Roman" panose="02020603050405020304" pitchFamily="18" charset="0"/>
              </a:rPr>
              <a:t>method or protocol </a:t>
            </a:r>
            <a:r>
              <a:rPr lang="en-US">
                <a:latin typeface="Times New Roman" panose="02020603050405020304" pitchFamily="18" charset="0"/>
                <a:cs typeface="Times New Roman" panose="02020603050405020304" pitchFamily="18" charset="0"/>
              </a:rPr>
              <a:t>by which data is sent </a:t>
            </a:r>
            <a:r>
              <a:rPr lang="en-US">
                <a:solidFill>
                  <a:srgbClr val="FF0000"/>
                </a:solidFill>
                <a:latin typeface="Times New Roman" panose="02020603050405020304" pitchFamily="18" charset="0"/>
                <a:cs typeface="Times New Roman" panose="02020603050405020304" pitchFamily="18" charset="0"/>
              </a:rPr>
              <a:t>from one computer to another</a:t>
            </a:r>
            <a:r>
              <a:rPr lang="en-US">
                <a:latin typeface="Times New Roman" panose="02020603050405020304" pitchFamily="18" charset="0"/>
                <a:cs typeface="Times New Roman" panose="02020603050405020304" pitchFamily="18" charset="0"/>
              </a:rPr>
              <a:t> on the internet.</a:t>
            </a:r>
          </a:p>
          <a:p>
            <a:pPr algn="just"/>
            <a:r>
              <a:rPr lang="en-US">
                <a:latin typeface="Times New Roman" panose="02020603050405020304" pitchFamily="18" charset="0"/>
                <a:cs typeface="Times New Roman" panose="02020603050405020304" pitchFamily="18" charset="0"/>
              </a:rPr>
              <a:t>The development of the protocol gets started in 1974 by </a:t>
            </a:r>
            <a:r>
              <a:rPr lang="en-US" b="1">
                <a:latin typeface="Times New Roman" panose="02020603050405020304" pitchFamily="18" charset="0"/>
                <a:cs typeface="Times New Roman" panose="02020603050405020304" pitchFamily="18" charset="0"/>
              </a:rPr>
              <a:t>Bob Kahn and </a:t>
            </a:r>
            <a:r>
              <a:rPr lang="en-US" b="1" err="1">
                <a:latin typeface="Times New Roman" panose="02020603050405020304" pitchFamily="18" charset="0"/>
                <a:cs typeface="Times New Roman" panose="02020603050405020304" pitchFamily="18" charset="0"/>
              </a:rPr>
              <a:t>Vint</a:t>
            </a:r>
            <a:r>
              <a:rPr lang="en-US" b="1">
                <a:latin typeface="Times New Roman" panose="02020603050405020304" pitchFamily="18" charset="0"/>
                <a:cs typeface="Times New Roman" panose="02020603050405020304" pitchFamily="18" charset="0"/>
              </a:rPr>
              <a:t> Cerf</a:t>
            </a:r>
            <a:r>
              <a:rPr lang="en-US">
                <a:latin typeface="Times New Roman" panose="02020603050405020304" pitchFamily="18" charset="0"/>
                <a:cs typeface="Times New Roman" panose="02020603050405020304" pitchFamily="18" charset="0"/>
              </a:rPr>
              <a:t>. It is used in conjunction with the Transmission Control Protocol (TCP), so they together named the TCP/IP.</a:t>
            </a:r>
          </a:p>
          <a:p>
            <a:pPr algn="just"/>
            <a:r>
              <a:rPr lang="en-US">
                <a:latin typeface="Times New Roman" panose="02020603050405020304" pitchFamily="18" charset="0"/>
                <a:cs typeface="Times New Roman" panose="02020603050405020304" pitchFamily="18" charset="0"/>
              </a:rPr>
              <a:t>It is a protocol defined in the TCP/IP model used for sending the packets from source to destination. </a:t>
            </a:r>
          </a:p>
          <a:p>
            <a:pPr algn="just"/>
            <a:r>
              <a:rPr lang="en-US">
                <a:latin typeface="Times New Roman" panose="02020603050405020304" pitchFamily="18" charset="0"/>
                <a:cs typeface="Times New Roman" panose="02020603050405020304" pitchFamily="18" charset="0"/>
              </a:rPr>
              <a:t>The main task of IP is to </a:t>
            </a:r>
            <a:r>
              <a:rPr lang="en-US">
                <a:solidFill>
                  <a:srgbClr val="FF0000"/>
                </a:solidFill>
                <a:latin typeface="Times New Roman" panose="02020603050405020304" pitchFamily="18" charset="0"/>
                <a:cs typeface="Times New Roman" panose="02020603050405020304" pitchFamily="18" charset="0"/>
              </a:rPr>
              <a:t>deliver the packets from source to the destination based on the IP addresses</a:t>
            </a:r>
            <a:r>
              <a:rPr lang="en-US">
                <a:latin typeface="Times New Roman" panose="02020603050405020304" pitchFamily="18" charset="0"/>
                <a:cs typeface="Times New Roman" panose="02020603050405020304" pitchFamily="18" charset="0"/>
              </a:rPr>
              <a:t> available in the </a:t>
            </a:r>
            <a:r>
              <a:rPr lang="en-US">
                <a:solidFill>
                  <a:srgbClr val="FF0000"/>
                </a:solidFill>
                <a:latin typeface="Times New Roman" panose="02020603050405020304" pitchFamily="18" charset="0"/>
                <a:cs typeface="Times New Roman" panose="02020603050405020304" pitchFamily="18" charset="0"/>
              </a:rPr>
              <a:t>packet headers</a:t>
            </a:r>
            <a:r>
              <a:rPr lang="en-US">
                <a:latin typeface="Times New Roman" panose="02020603050405020304" pitchFamily="18" charset="0"/>
                <a:cs typeface="Times New Roman" panose="02020603050405020304" pitchFamily="18" charset="0"/>
              </a:rPr>
              <a:t>. </a:t>
            </a: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8672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05912"/>
            <a:ext cx="10832024" cy="5718874"/>
          </a:xfrm>
        </p:spPr>
        <p:txBody>
          <a:bodyPr>
            <a:noAutofit/>
          </a:bodyPr>
          <a:lstStyle/>
          <a:p>
            <a:pPr algn="just"/>
            <a:r>
              <a:rPr lang="en-US" sz="3200">
                <a:latin typeface="Times New Roman" panose="02020603050405020304" pitchFamily="18" charset="0"/>
                <a:cs typeface="Times New Roman" panose="02020603050405020304" pitchFamily="18" charset="0"/>
              </a:rPr>
              <a:t>Class A networks use </a:t>
            </a:r>
            <a:r>
              <a:rPr lang="en-US" sz="3200">
                <a:solidFill>
                  <a:srgbClr val="FF0000"/>
                </a:solidFill>
                <a:latin typeface="Times New Roman" panose="02020603050405020304" pitchFamily="18" charset="0"/>
                <a:cs typeface="Times New Roman" panose="02020603050405020304" pitchFamily="18" charset="0"/>
              </a:rPr>
              <a:t>a default subnet mask of 255.0.0.0 </a:t>
            </a:r>
            <a:r>
              <a:rPr lang="en-US" sz="3200">
                <a:latin typeface="Times New Roman" panose="02020603050405020304" pitchFamily="18" charset="0"/>
                <a:cs typeface="Times New Roman" panose="02020603050405020304" pitchFamily="18" charset="0"/>
              </a:rPr>
              <a:t>and have </a:t>
            </a:r>
            <a:r>
              <a:rPr lang="en-US" sz="3200">
                <a:solidFill>
                  <a:srgbClr val="FF0000"/>
                </a:solidFill>
                <a:latin typeface="Times New Roman" panose="02020603050405020304" pitchFamily="18" charset="0"/>
                <a:cs typeface="Times New Roman" panose="02020603050405020304" pitchFamily="18" charset="0"/>
              </a:rPr>
              <a:t>0-127 as their first octet</a:t>
            </a:r>
            <a:r>
              <a:rPr lang="en-US" sz="3200">
                <a:latin typeface="Times New Roman" panose="02020603050405020304" pitchFamily="18" charset="0"/>
                <a:cs typeface="Times New Roman" panose="02020603050405020304" pitchFamily="18" charset="0"/>
              </a:rPr>
              <a:t>. The address 10.52.36.11 is a class A address. Its first octet is 10, which is between 1 and 126, inclusive.</a:t>
            </a:r>
          </a:p>
          <a:p>
            <a:pPr algn="just"/>
            <a:r>
              <a:rPr lang="en-US" sz="3200">
                <a:latin typeface="Times New Roman" panose="02020603050405020304" pitchFamily="18" charset="0"/>
                <a:cs typeface="Times New Roman" panose="02020603050405020304" pitchFamily="18" charset="0"/>
              </a:rPr>
              <a:t>Class B networks use a </a:t>
            </a:r>
            <a:r>
              <a:rPr lang="en-US" sz="3200">
                <a:solidFill>
                  <a:srgbClr val="FF0000"/>
                </a:solidFill>
                <a:latin typeface="Times New Roman" panose="02020603050405020304" pitchFamily="18" charset="0"/>
                <a:cs typeface="Times New Roman" panose="02020603050405020304" pitchFamily="18" charset="0"/>
              </a:rPr>
              <a:t>default subnet mask of 255.255.0.0 </a:t>
            </a:r>
            <a:r>
              <a:rPr lang="en-US" sz="3200">
                <a:latin typeface="Times New Roman" panose="02020603050405020304" pitchFamily="18" charset="0"/>
                <a:cs typeface="Times New Roman" panose="02020603050405020304" pitchFamily="18" charset="0"/>
              </a:rPr>
              <a:t>and have </a:t>
            </a:r>
            <a:r>
              <a:rPr lang="en-US" sz="3200">
                <a:solidFill>
                  <a:srgbClr val="FF0000"/>
                </a:solidFill>
                <a:latin typeface="Times New Roman" panose="02020603050405020304" pitchFamily="18" charset="0"/>
                <a:cs typeface="Times New Roman" panose="02020603050405020304" pitchFamily="18" charset="0"/>
              </a:rPr>
              <a:t>128-191 as their first octet</a:t>
            </a:r>
            <a:r>
              <a:rPr lang="en-US" sz="3200">
                <a:latin typeface="Times New Roman" panose="02020603050405020304" pitchFamily="18" charset="0"/>
                <a:cs typeface="Times New Roman" panose="02020603050405020304" pitchFamily="18" charset="0"/>
              </a:rPr>
              <a:t>. The address 172.16.52.63 is a class B address. Its first octet is 172, which is between 128 and 191, inclusive.</a:t>
            </a:r>
          </a:p>
          <a:p>
            <a:pPr algn="just"/>
            <a:r>
              <a:rPr lang="en-US" sz="3200">
                <a:latin typeface="Times New Roman" panose="02020603050405020304" pitchFamily="18" charset="0"/>
                <a:cs typeface="Times New Roman" panose="02020603050405020304" pitchFamily="18" charset="0"/>
              </a:rPr>
              <a:t>Class C networks use a </a:t>
            </a:r>
            <a:r>
              <a:rPr lang="en-US" sz="3200">
                <a:solidFill>
                  <a:srgbClr val="FF0000"/>
                </a:solidFill>
                <a:latin typeface="Times New Roman" panose="02020603050405020304" pitchFamily="18" charset="0"/>
                <a:cs typeface="Times New Roman" panose="02020603050405020304" pitchFamily="18" charset="0"/>
              </a:rPr>
              <a:t>default subnet mask of 255.255.255.0 </a:t>
            </a:r>
            <a:r>
              <a:rPr lang="en-US" sz="3200">
                <a:latin typeface="Times New Roman" panose="02020603050405020304" pitchFamily="18" charset="0"/>
                <a:cs typeface="Times New Roman" panose="02020603050405020304" pitchFamily="18" charset="0"/>
              </a:rPr>
              <a:t>and </a:t>
            </a:r>
            <a:r>
              <a:rPr lang="en-US" sz="3200">
                <a:solidFill>
                  <a:srgbClr val="FF0000"/>
                </a:solidFill>
                <a:latin typeface="Times New Roman" panose="02020603050405020304" pitchFamily="18" charset="0"/>
                <a:cs typeface="Times New Roman" panose="02020603050405020304" pitchFamily="18" charset="0"/>
              </a:rPr>
              <a:t>have 192-223 as their first octet</a:t>
            </a:r>
            <a:r>
              <a:rPr lang="en-US" sz="3200">
                <a:latin typeface="Times New Roman" panose="02020603050405020304" pitchFamily="18" charset="0"/>
                <a:cs typeface="Times New Roman" panose="02020603050405020304" pitchFamily="18" charset="0"/>
              </a:rPr>
              <a:t>. The address 192.168.123.132 is a class C address. Its first octet is 192, which is between 192 and 223, inclusive.</a:t>
            </a:r>
          </a:p>
          <a:p>
            <a:endParaRPr lang="en-IN" sz="3200"/>
          </a:p>
        </p:txBody>
      </p:sp>
    </p:spTree>
    <p:extLst>
      <p:ext uri="{BB962C8B-B14F-4D97-AF65-F5344CB8AC3E}">
        <p14:creationId xmlns:p14="http://schemas.microsoft.com/office/powerpoint/2010/main" val="155167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3A280-31A5-E37D-BC9D-53C8FC70DCF8}"/>
              </a:ext>
            </a:extLst>
          </p:cNvPr>
          <p:cNvPicPr>
            <a:picLocks noChangeAspect="1"/>
          </p:cNvPicPr>
          <p:nvPr/>
        </p:nvPicPr>
        <p:blipFill rotWithShape="1">
          <a:blip r:embed="rId2"/>
          <a:srcRect l="2609" t="43333" r="11875" b="18406"/>
          <a:stretch/>
        </p:blipFill>
        <p:spPr>
          <a:xfrm>
            <a:off x="974035" y="805405"/>
            <a:ext cx="10426148" cy="4820479"/>
          </a:xfrm>
          <a:prstGeom prst="rect">
            <a:avLst/>
          </a:prstGeom>
        </p:spPr>
      </p:pic>
    </p:spTree>
    <p:extLst>
      <p:ext uri="{BB962C8B-B14F-4D97-AF65-F5344CB8AC3E}">
        <p14:creationId xmlns:p14="http://schemas.microsoft.com/office/powerpoint/2010/main" val="2285022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C5A576-CF26-2F3B-A64E-A2E6EF2A75BB}"/>
              </a:ext>
            </a:extLst>
          </p:cNvPr>
          <p:cNvPicPr>
            <a:picLocks noChangeAspect="1"/>
          </p:cNvPicPr>
          <p:nvPr/>
        </p:nvPicPr>
        <p:blipFill rotWithShape="1">
          <a:blip r:embed="rId2"/>
          <a:srcRect l="7663" t="23478" r="36658" b="46812"/>
          <a:stretch/>
        </p:blipFill>
        <p:spPr>
          <a:xfrm>
            <a:off x="1560443" y="1610138"/>
            <a:ext cx="9735592" cy="2922105"/>
          </a:xfrm>
          <a:prstGeom prst="rect">
            <a:avLst/>
          </a:prstGeom>
        </p:spPr>
      </p:pic>
    </p:spTree>
    <p:extLst>
      <p:ext uri="{BB962C8B-B14F-4D97-AF65-F5344CB8AC3E}">
        <p14:creationId xmlns:p14="http://schemas.microsoft.com/office/powerpoint/2010/main" val="74222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C08105-8977-8BA2-F6C1-BAE1AAA25C89}"/>
              </a:ext>
            </a:extLst>
          </p:cNvPr>
          <p:cNvSpPr txBox="1"/>
          <p:nvPr/>
        </p:nvSpPr>
        <p:spPr>
          <a:xfrm>
            <a:off x="1667289" y="1206812"/>
            <a:ext cx="6097656" cy="584775"/>
          </a:xfrm>
          <a:prstGeom prst="rect">
            <a:avLst/>
          </a:prstGeom>
          <a:noFill/>
        </p:spPr>
        <p:txBody>
          <a:bodyPr wrap="square">
            <a:spAutoFit/>
          </a:bodyPr>
          <a:lstStyle/>
          <a:p>
            <a:pPr algn="just"/>
            <a:r>
              <a:rPr lang="en-IN" sz="3200" b="1" i="0">
                <a:solidFill>
                  <a:srgbClr val="273239"/>
                </a:solidFill>
                <a:effectLst/>
                <a:latin typeface="Times New Roman" panose="02020603050405020304" pitchFamily="18" charset="0"/>
                <a:cs typeface="Times New Roman" panose="02020603050405020304" pitchFamily="18" charset="0"/>
              </a:rPr>
              <a:t>Rules for assigning Host ID:</a:t>
            </a:r>
            <a:endParaRPr lang="en-IN" sz="32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CBB6556-2C86-F6A4-2FE1-9CFAB89169E7}"/>
              </a:ext>
            </a:extLst>
          </p:cNvPr>
          <p:cNvSpPr txBox="1"/>
          <p:nvPr/>
        </p:nvSpPr>
        <p:spPr>
          <a:xfrm>
            <a:off x="1667289" y="2360400"/>
            <a:ext cx="8967581" cy="3108543"/>
          </a:xfrm>
          <a:prstGeom prst="rect">
            <a:avLst/>
          </a:prstGeom>
          <a:noFill/>
        </p:spPr>
        <p:txBody>
          <a:bodyPr wrap="square">
            <a:spAutoFit/>
          </a:bodyPr>
          <a:lstStyle/>
          <a:p>
            <a:pPr marL="285750" indent="-285750" algn="just" fontAlgn="base">
              <a:buFont typeface="Arial" panose="020B0604020202020204" pitchFamily="34" charset="0"/>
              <a:buChar char="•"/>
            </a:pPr>
            <a:r>
              <a:rPr lang="en-US" sz="2800" i="0">
                <a:effectLst/>
                <a:latin typeface="Times New Roman" panose="02020603050405020304" pitchFamily="18" charset="0"/>
                <a:cs typeface="Times New Roman" panose="02020603050405020304" pitchFamily="18" charset="0"/>
              </a:rPr>
              <a:t>Within any network, the </a:t>
            </a:r>
            <a:r>
              <a:rPr lang="en-US" sz="2800" i="0">
                <a:solidFill>
                  <a:srgbClr val="FF0000"/>
                </a:solidFill>
                <a:effectLst/>
                <a:latin typeface="Times New Roman" panose="02020603050405020304" pitchFamily="18" charset="0"/>
                <a:cs typeface="Times New Roman" panose="02020603050405020304" pitchFamily="18" charset="0"/>
              </a:rPr>
              <a:t>host ID must be unique </a:t>
            </a:r>
            <a:r>
              <a:rPr lang="en-US" sz="2800" i="0">
                <a:effectLst/>
                <a:latin typeface="Times New Roman" panose="02020603050405020304" pitchFamily="18" charset="0"/>
                <a:cs typeface="Times New Roman" panose="02020603050405020304" pitchFamily="18" charset="0"/>
              </a:rPr>
              <a:t>to that network.</a:t>
            </a:r>
          </a:p>
          <a:p>
            <a:pPr marL="285750" indent="-285750" algn="just" fontAlgn="base">
              <a:buFont typeface="Arial" panose="020B0604020202020204" pitchFamily="34" charset="0"/>
              <a:buChar char="•"/>
            </a:pPr>
            <a:r>
              <a:rPr lang="en-US" sz="2800" i="0">
                <a:effectLst/>
                <a:latin typeface="Times New Roman" panose="02020603050405020304" pitchFamily="18" charset="0"/>
                <a:cs typeface="Times New Roman" panose="02020603050405020304" pitchFamily="18" charset="0"/>
              </a:rPr>
              <a:t>Host ID in which all </a:t>
            </a:r>
            <a:r>
              <a:rPr lang="en-US" sz="2800" i="0">
                <a:solidFill>
                  <a:srgbClr val="FF0000"/>
                </a:solidFill>
                <a:effectLst/>
                <a:latin typeface="Times New Roman" panose="02020603050405020304" pitchFamily="18" charset="0"/>
                <a:cs typeface="Times New Roman" panose="02020603050405020304" pitchFamily="18" charset="0"/>
              </a:rPr>
              <a:t>bits are set to 0 cannot be assigned </a:t>
            </a:r>
            <a:r>
              <a:rPr lang="en-US" sz="2800" i="0">
                <a:effectLst/>
                <a:latin typeface="Times New Roman" panose="02020603050405020304" pitchFamily="18" charset="0"/>
                <a:cs typeface="Times New Roman" panose="02020603050405020304" pitchFamily="18" charset="0"/>
              </a:rPr>
              <a:t>because this host ID is used to represent the network ID of the IP address.</a:t>
            </a:r>
          </a:p>
          <a:p>
            <a:pPr marL="285750" indent="-285750" algn="just" fontAlgn="base">
              <a:buFont typeface="Arial" panose="020B0604020202020204" pitchFamily="34" charset="0"/>
              <a:buChar char="•"/>
            </a:pPr>
            <a:r>
              <a:rPr lang="en-US" sz="2800" i="0">
                <a:effectLst/>
                <a:latin typeface="Times New Roman" panose="02020603050405020304" pitchFamily="18" charset="0"/>
                <a:cs typeface="Times New Roman" panose="02020603050405020304" pitchFamily="18" charset="0"/>
              </a:rPr>
              <a:t>Host ID in which all </a:t>
            </a:r>
            <a:r>
              <a:rPr lang="en-US" sz="2800" i="0">
                <a:solidFill>
                  <a:srgbClr val="FF0000"/>
                </a:solidFill>
                <a:effectLst/>
                <a:latin typeface="Times New Roman" panose="02020603050405020304" pitchFamily="18" charset="0"/>
                <a:cs typeface="Times New Roman" panose="02020603050405020304" pitchFamily="18" charset="0"/>
              </a:rPr>
              <a:t>bits are set to 1 cannot be assigned </a:t>
            </a:r>
            <a:r>
              <a:rPr lang="en-US" sz="2800" i="0">
                <a:effectLst/>
                <a:latin typeface="Times New Roman" panose="02020603050405020304" pitchFamily="18" charset="0"/>
                <a:cs typeface="Times New Roman" panose="02020603050405020304" pitchFamily="18" charset="0"/>
              </a:rPr>
              <a:t>because this host ID is reserved as a broadcast address</a:t>
            </a:r>
          </a:p>
        </p:txBody>
      </p:sp>
    </p:spTree>
    <p:extLst>
      <p:ext uri="{BB962C8B-B14F-4D97-AF65-F5344CB8AC3E}">
        <p14:creationId xmlns:p14="http://schemas.microsoft.com/office/powerpoint/2010/main" val="3361089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EE4D81-BBDB-EF96-84B9-5BEB82D86F80}"/>
              </a:ext>
            </a:extLst>
          </p:cNvPr>
          <p:cNvSpPr txBox="1"/>
          <p:nvPr/>
        </p:nvSpPr>
        <p:spPr>
          <a:xfrm>
            <a:off x="883403" y="1614317"/>
            <a:ext cx="6821907" cy="646331"/>
          </a:xfrm>
          <a:prstGeom prst="rect">
            <a:avLst/>
          </a:prstGeom>
          <a:noFill/>
        </p:spPr>
        <p:txBody>
          <a:bodyPr wrap="square">
            <a:spAutoFit/>
          </a:bodyPr>
          <a:lstStyle/>
          <a:p>
            <a:r>
              <a:rPr lang="en-US" sz="3600" b="1" i="0">
                <a:solidFill>
                  <a:srgbClr val="FF0000"/>
                </a:solidFill>
                <a:effectLst/>
                <a:latin typeface="Times New Roman" panose="02020603050405020304" pitchFamily="18" charset="0"/>
                <a:cs typeface="Times New Roman" panose="02020603050405020304" pitchFamily="18" charset="0"/>
              </a:rPr>
              <a:t>Rules for assigning Network ID:</a:t>
            </a:r>
            <a:endParaRPr lang="en-IN" sz="360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D43ADBD-FDE7-6A25-781C-57F0EFCF26BB}"/>
              </a:ext>
            </a:extLst>
          </p:cNvPr>
          <p:cNvSpPr txBox="1"/>
          <p:nvPr/>
        </p:nvSpPr>
        <p:spPr>
          <a:xfrm>
            <a:off x="1607654" y="2479670"/>
            <a:ext cx="9782589" cy="2831544"/>
          </a:xfrm>
          <a:prstGeom prst="rect">
            <a:avLst/>
          </a:prstGeom>
          <a:noFill/>
        </p:spPr>
        <p:txBody>
          <a:bodyPr wrap="square">
            <a:spAutoFit/>
          </a:bodyPr>
          <a:lstStyle/>
          <a:p>
            <a:pPr marL="285750" indent="-285750" algn="just">
              <a:buFont typeface="Arial" panose="020B0604020202020204" pitchFamily="34" charset="0"/>
              <a:buChar char="•"/>
            </a:pPr>
            <a:r>
              <a:rPr lang="en-US" sz="3200" b="0" i="0">
                <a:effectLst/>
                <a:latin typeface="Times New Roman" panose="02020603050405020304" pitchFamily="18" charset="0"/>
                <a:cs typeface="Times New Roman" panose="02020603050405020304" pitchFamily="18" charset="0"/>
              </a:rPr>
              <a:t>The network ID cannot start with 127 because 127 belongs to class A address and is reserved for internal loop-back functions</a:t>
            </a:r>
          </a:p>
          <a:p>
            <a:pPr marL="285750" indent="-285750" algn="just">
              <a:buFont typeface="Arial" panose="020B0604020202020204" pitchFamily="34" charset="0"/>
              <a:buChar char="•"/>
            </a:pPr>
            <a:r>
              <a:rPr lang="en-US" sz="3200" b="0" i="0">
                <a:effectLst/>
                <a:latin typeface="Times New Roman" panose="02020603050405020304" pitchFamily="18" charset="0"/>
                <a:cs typeface="Times New Roman" panose="02020603050405020304" pitchFamily="18" charset="0"/>
              </a:rPr>
              <a:t>All bits of network ID set to 1 are reserved for use as an IP broadcast address</a:t>
            </a:r>
          </a:p>
          <a:p>
            <a:pPr marL="285750" indent="-285750" algn="just">
              <a:buFont typeface="Arial" panose="020B0604020202020204" pitchFamily="34" charset="0"/>
              <a:buChar char="•"/>
            </a:pPr>
            <a:endParaRPr lang="en-US">
              <a:solidFill>
                <a:srgbClr val="273239"/>
              </a:solidFill>
              <a:latin typeface="urw-din"/>
            </a:endParaRPr>
          </a:p>
        </p:txBody>
      </p:sp>
    </p:spTree>
    <p:extLst>
      <p:ext uri="{BB962C8B-B14F-4D97-AF65-F5344CB8AC3E}">
        <p14:creationId xmlns:p14="http://schemas.microsoft.com/office/powerpoint/2010/main" val="3435067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67905"/>
            <a:ext cx="10515600" cy="5309058"/>
          </a:xfrm>
        </p:spPr>
        <p:txBody>
          <a:bodyPr>
            <a:normAutofit fontScale="92500"/>
          </a:bodyPr>
          <a:lstStyle/>
          <a:p>
            <a:pPr marL="0" indent="0" fontAlgn="base">
              <a:buNone/>
            </a:pPr>
            <a:r>
              <a:rPr lang="en-US" b="1"/>
              <a:t>Characteristics of IPv4</a:t>
            </a:r>
          </a:p>
          <a:p>
            <a:pPr algn="just" fontAlgn="base"/>
            <a:r>
              <a:rPr lang="en-US">
                <a:latin typeface="Times New Roman" panose="02020603050405020304" pitchFamily="18" charset="0"/>
                <a:cs typeface="Times New Roman" panose="02020603050405020304" pitchFamily="18" charset="0"/>
              </a:rPr>
              <a:t>IPv4 could be a 32-Bit IP Address.</a:t>
            </a:r>
          </a:p>
          <a:p>
            <a:pPr algn="just" fontAlgn="base"/>
            <a:r>
              <a:rPr lang="en-US">
                <a:latin typeface="Times New Roman" panose="02020603050405020304" pitchFamily="18" charset="0"/>
                <a:cs typeface="Times New Roman" panose="02020603050405020304" pitchFamily="18" charset="0"/>
              </a:rPr>
              <a:t>IPv4 could be a numeric address, and its bits are separated by a dot.</a:t>
            </a:r>
          </a:p>
          <a:p>
            <a:pPr algn="just" fontAlgn="base"/>
            <a:r>
              <a:rPr lang="en-US">
                <a:latin typeface="Times New Roman" panose="02020603050405020304" pitchFamily="18" charset="0"/>
                <a:cs typeface="Times New Roman" panose="02020603050405020304" pitchFamily="18" charset="0"/>
              </a:rPr>
              <a:t>The number of header fields is twelve and the length of the header field is twenty.</a:t>
            </a:r>
          </a:p>
          <a:p>
            <a:pPr algn="just" fontAlgn="base"/>
            <a:r>
              <a:rPr lang="en-US">
                <a:latin typeface="Times New Roman" panose="02020603050405020304" pitchFamily="18" charset="0"/>
                <a:cs typeface="Times New Roman" panose="02020603050405020304" pitchFamily="18" charset="0"/>
              </a:rPr>
              <a:t>It has Unicast, broadcast, and multicast style of addresses.</a:t>
            </a:r>
          </a:p>
          <a:p>
            <a:pPr algn="just" fontAlgn="base"/>
            <a:r>
              <a:rPr lang="en-US">
                <a:latin typeface="Times New Roman" panose="02020603050405020304" pitchFamily="18" charset="0"/>
                <a:cs typeface="Times New Roman" panose="02020603050405020304" pitchFamily="18" charset="0"/>
              </a:rPr>
              <a:t>IPv4 supports VLSM (Virtual Length Subnet Mask).</a:t>
            </a:r>
          </a:p>
          <a:p>
            <a:pPr algn="just" fontAlgn="base"/>
            <a:r>
              <a:rPr lang="en-US">
                <a:latin typeface="Times New Roman" panose="02020603050405020304" pitchFamily="18" charset="0"/>
                <a:cs typeface="Times New Roman" panose="02020603050405020304" pitchFamily="18" charset="0"/>
              </a:rPr>
              <a:t>IPv4 uses the Post Address Resolution Protocol to map to the MAC address.</a:t>
            </a:r>
          </a:p>
          <a:p>
            <a:pPr algn="just" fontAlgn="base"/>
            <a:r>
              <a:rPr lang="en-US">
                <a:latin typeface="Times New Roman" panose="02020603050405020304" pitchFamily="18" charset="0"/>
                <a:cs typeface="Times New Roman" panose="02020603050405020304" pitchFamily="18" charset="0"/>
              </a:rPr>
              <a:t>RIP may be a routing protocol supported by the routed daemon.</a:t>
            </a:r>
          </a:p>
          <a:p>
            <a:pPr algn="just" fontAlgn="base"/>
            <a:r>
              <a:rPr lang="en-US">
                <a:latin typeface="Times New Roman" panose="02020603050405020304" pitchFamily="18" charset="0"/>
                <a:cs typeface="Times New Roman" panose="02020603050405020304" pitchFamily="18" charset="0"/>
              </a:rPr>
              <a:t>Networks ought to be designed either manually or with DHCP.</a:t>
            </a:r>
          </a:p>
          <a:p>
            <a:pPr algn="just" fontAlgn="base"/>
            <a:r>
              <a:rPr lang="en-US">
                <a:latin typeface="Times New Roman" panose="02020603050405020304" pitchFamily="18" charset="0"/>
                <a:cs typeface="Times New Roman" panose="02020603050405020304" pitchFamily="18" charset="0"/>
              </a:rPr>
              <a:t>Packet fragmentation permits from routers and causing host.</a:t>
            </a:r>
          </a:p>
          <a:p>
            <a:endParaRPr lang="en-IN"/>
          </a:p>
        </p:txBody>
      </p:sp>
    </p:spTree>
    <p:extLst>
      <p:ext uri="{BB962C8B-B14F-4D97-AF65-F5344CB8AC3E}">
        <p14:creationId xmlns:p14="http://schemas.microsoft.com/office/powerpoint/2010/main" val="19069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83403"/>
            <a:ext cx="10515600" cy="5293560"/>
          </a:xfrm>
        </p:spPr>
        <p:txBody>
          <a:bodyPr>
            <a:normAutofit/>
          </a:bodyPr>
          <a:lstStyle/>
          <a:p>
            <a:pPr marL="0" indent="0" algn="just" fontAlgn="base">
              <a:buNone/>
            </a:pPr>
            <a:r>
              <a:rPr lang="en-US" b="1">
                <a:latin typeface="Times New Roman" panose="02020603050405020304" pitchFamily="18" charset="0"/>
                <a:cs typeface="Times New Roman" panose="02020603050405020304" pitchFamily="18" charset="0"/>
              </a:rPr>
              <a:t>Limitations of IPv4</a:t>
            </a:r>
          </a:p>
          <a:p>
            <a:pPr algn="just" fontAlgn="base"/>
            <a:r>
              <a:rPr lang="en-US">
                <a:latin typeface="Times New Roman" panose="02020603050405020304" pitchFamily="18" charset="0"/>
                <a:cs typeface="Times New Roman" panose="02020603050405020304" pitchFamily="18" charset="0"/>
              </a:rPr>
              <a:t>IP relies on network layer addresses to identify end-points on network, and each network has a unique IP address.</a:t>
            </a:r>
          </a:p>
          <a:p>
            <a:pPr algn="just" fontAlgn="base"/>
            <a:r>
              <a:rPr lang="en-US">
                <a:latin typeface="Times New Roman" panose="02020603050405020304" pitchFamily="18" charset="0"/>
                <a:cs typeface="Times New Roman" panose="02020603050405020304" pitchFamily="18" charset="0"/>
              </a:rPr>
              <a:t>The world’s supply of unique IP addresses is dwindling, and they might eventually run out theoretically.</a:t>
            </a:r>
          </a:p>
          <a:p>
            <a:pPr algn="just" fontAlgn="base"/>
            <a:r>
              <a:rPr lang="en-US">
                <a:latin typeface="Times New Roman" panose="02020603050405020304" pitchFamily="18" charset="0"/>
                <a:cs typeface="Times New Roman" panose="02020603050405020304" pitchFamily="18" charset="0"/>
              </a:rPr>
              <a:t>If there are multiple host, we need IP addresses of next class.</a:t>
            </a:r>
          </a:p>
          <a:p>
            <a:pPr algn="just" fontAlgn="base"/>
            <a:r>
              <a:rPr lang="en-US">
                <a:latin typeface="Times New Roman" panose="02020603050405020304" pitchFamily="18" charset="0"/>
                <a:cs typeface="Times New Roman" panose="02020603050405020304" pitchFamily="18" charset="0"/>
              </a:rPr>
              <a:t>Complex host and routing configuration, non-hierarchical addressing, difficult to re-numbering addresses, large routing tables, non-trivial implementations in providing security, </a:t>
            </a:r>
            <a:r>
              <a:rPr lang="en-US" err="1">
                <a:latin typeface="Times New Roman" panose="02020603050405020304" pitchFamily="18" charset="0"/>
                <a:cs typeface="Times New Roman" panose="02020603050405020304" pitchFamily="18" charset="0"/>
              </a:rPr>
              <a:t>QoS</a:t>
            </a:r>
            <a:r>
              <a:rPr lang="en-US">
                <a:latin typeface="Times New Roman" panose="02020603050405020304" pitchFamily="18" charset="0"/>
                <a:cs typeface="Times New Roman" panose="02020603050405020304" pitchFamily="18" charset="0"/>
              </a:rPr>
              <a:t> (Quality of Service), mobility and multi-homing, multicasting etc. are the big limitation of IPv4 so that’s why IPv6 came into the picture.</a:t>
            </a:r>
          </a:p>
          <a:p>
            <a:endParaRPr lang="en-IN"/>
          </a:p>
        </p:txBody>
      </p:sp>
    </p:spTree>
    <p:extLst>
      <p:ext uri="{BB962C8B-B14F-4D97-AF65-F5344CB8AC3E}">
        <p14:creationId xmlns:p14="http://schemas.microsoft.com/office/powerpoint/2010/main" val="2649416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Subnetting</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a:latin typeface="Times New Roman" panose="02020603050405020304" pitchFamily="18" charset="0"/>
                <a:cs typeface="Times New Roman" panose="02020603050405020304" pitchFamily="18" charset="0"/>
              </a:rPr>
              <a:t>When the IP system was first introduced, finding a network and sending data to it was easier because the number of users on the internet was limited. </a:t>
            </a:r>
          </a:p>
          <a:p>
            <a:pPr algn="just"/>
            <a:r>
              <a:rPr lang="en-US">
                <a:latin typeface="Times New Roman" panose="02020603050405020304" pitchFamily="18" charset="0"/>
                <a:cs typeface="Times New Roman" panose="02020603050405020304" pitchFamily="18" charset="0"/>
              </a:rPr>
              <a:t>As the number of users on the internet is increasing, sending a data packet to the computer you want in a network is becoming quite difficult these days. </a:t>
            </a:r>
          </a:p>
          <a:p>
            <a:pPr algn="just"/>
            <a:r>
              <a:rPr lang="en-US">
                <a:latin typeface="Times New Roman" panose="02020603050405020304" pitchFamily="18" charset="0"/>
                <a:cs typeface="Times New Roman" panose="02020603050405020304" pitchFamily="18" charset="0"/>
              </a:rPr>
              <a:t>When a network is large enough to support an organization, network performance becomes a significant concern.</a:t>
            </a:r>
          </a:p>
          <a:p>
            <a:pPr algn="just"/>
            <a:r>
              <a:rPr lang="en-US">
                <a:latin typeface="Times New Roman" panose="02020603050405020304" pitchFamily="18" charset="0"/>
                <a:cs typeface="Times New Roman" panose="02020603050405020304" pitchFamily="18" charset="0"/>
              </a:rPr>
              <a:t>An organization can use IP subnets to split more extensive networks for logical (firewalls, etc.) or physical reasons (smaller broadcast domains, etc.). In other words, routers make routing decisions based on subnets. In this article, we will learn these concepts more briefly.</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0352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Subnetting is a method of dividing </a:t>
            </a:r>
            <a:r>
              <a:rPr lang="en-US">
                <a:solidFill>
                  <a:srgbClr val="FF0000"/>
                </a:solidFill>
                <a:latin typeface="Times New Roman" panose="02020603050405020304" pitchFamily="18" charset="0"/>
                <a:cs typeface="Times New Roman" panose="02020603050405020304" pitchFamily="18" charset="0"/>
              </a:rPr>
              <a:t>a single physical network into logical sub-networks (subnets). </a:t>
            </a:r>
          </a:p>
          <a:p>
            <a:pPr algn="just"/>
            <a:r>
              <a:rPr lang="en-US">
                <a:latin typeface="Times New Roman" panose="02020603050405020304" pitchFamily="18" charset="0"/>
                <a:cs typeface="Times New Roman" panose="02020603050405020304" pitchFamily="18" charset="0"/>
              </a:rPr>
              <a:t>Subnetting allows a business to expand its network without requiring a new network </a:t>
            </a:r>
            <a:r>
              <a:rPr lang="en-US">
                <a:solidFill>
                  <a:srgbClr val="FF0000"/>
                </a:solidFill>
                <a:latin typeface="Times New Roman" panose="02020603050405020304" pitchFamily="18" charset="0"/>
                <a:cs typeface="Times New Roman" panose="02020603050405020304" pitchFamily="18" charset="0"/>
              </a:rPr>
              <a:t>number from its Internet service provider</a:t>
            </a:r>
            <a:r>
              <a:rPr lang="en-US">
                <a:latin typeface="Times New Roman" panose="02020603050405020304" pitchFamily="18" charset="0"/>
                <a:cs typeface="Times New Roman" panose="02020603050405020304" pitchFamily="18" charset="0"/>
              </a:rPr>
              <a:t>. </a:t>
            </a:r>
          </a:p>
          <a:p>
            <a:pPr algn="just"/>
            <a:r>
              <a:rPr lang="en-US">
                <a:latin typeface="Times New Roman" panose="02020603050405020304" pitchFamily="18" charset="0"/>
                <a:cs typeface="Times New Roman" panose="02020603050405020304" pitchFamily="18" charset="0"/>
              </a:rPr>
              <a:t>Subnetting helps to </a:t>
            </a:r>
            <a:r>
              <a:rPr lang="en-US">
                <a:solidFill>
                  <a:srgbClr val="FF0000"/>
                </a:solidFill>
                <a:latin typeface="Times New Roman" panose="02020603050405020304" pitchFamily="18" charset="0"/>
                <a:cs typeface="Times New Roman" panose="02020603050405020304" pitchFamily="18" charset="0"/>
              </a:rPr>
              <a:t>reduce the network traffic and also conceals network complexity</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 Subnetting is necessary when a single network number must be assigned to several portions of a local area network (LAN).</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36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A subnet, sometimes known as a subnetwork, is a part of a larger network. Subnets are the logical division of an IP network into many smaller network parts. </a:t>
            </a:r>
          </a:p>
          <a:p>
            <a:pPr algn="just"/>
            <a:r>
              <a:rPr lang="en-US">
                <a:latin typeface="Times New Roman" panose="02020603050405020304" pitchFamily="18" charset="0"/>
                <a:cs typeface="Times New Roman" panose="02020603050405020304" pitchFamily="18" charset="0"/>
              </a:rPr>
              <a:t>To reduce traffic, a subnet's purpose is to divide a huge network into a collection of smaller, interconnected networks. Subnets eliminate the need for traffic to pass through extraneous routs, resulting in faster network speeds. </a:t>
            </a:r>
          </a:p>
          <a:p>
            <a:pPr algn="just"/>
            <a:r>
              <a:rPr lang="en-US">
                <a:latin typeface="Times New Roman" panose="02020603050405020304" pitchFamily="18" charset="0"/>
                <a:cs typeface="Times New Roman" panose="02020603050405020304" pitchFamily="18" charset="0"/>
              </a:rPr>
              <a:t>Subnets were created to alleviate the shortage of IP addresses on the internet.</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92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2402"/>
          </a:xfrm>
        </p:spPr>
        <p:txBody>
          <a:bodyPr>
            <a:normAutofit fontScale="90000"/>
          </a:bodyPr>
          <a:lstStyle/>
          <a:p>
            <a:r>
              <a:rPr lang="en-IN" b="1">
                <a:solidFill>
                  <a:srgbClr val="FF0000"/>
                </a:solidFill>
                <a:latin typeface="Times New Roman" panose="02020603050405020304" pitchFamily="18" charset="0"/>
                <a:cs typeface="Times New Roman" panose="02020603050405020304" pitchFamily="18" charset="0"/>
              </a:rPr>
              <a:t>Working of IP addresses</a:t>
            </a:r>
            <a:endParaRPr lang="en-IN">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22218"/>
            <a:ext cx="10515600" cy="5417127"/>
          </a:xfrm>
        </p:spPr>
        <p:txBody>
          <a:bodyPr>
            <a:normAutofit fontScale="92500" lnSpcReduction="10000"/>
          </a:bodyPr>
          <a:lstStyle/>
          <a:p>
            <a:pPr marL="0" indent="0" algn="just">
              <a:buNone/>
            </a:pPr>
            <a:r>
              <a:rPr lang="en-US">
                <a:latin typeface="Times New Roman" panose="02020603050405020304" pitchFamily="18" charset="0"/>
                <a:cs typeface="Times New Roman" panose="02020603050405020304" pitchFamily="18" charset="0"/>
              </a:rPr>
              <a:t>The working of IP addresses is similar to other languages. It can also use some set of rules to send information. Using these protocols we can easily send, and receive data or files to the connected devices. There are several steps behind the scenes. Let us look at them.</a:t>
            </a:r>
          </a:p>
          <a:p>
            <a:pPr algn="just" fontAlgn="base"/>
            <a:r>
              <a:rPr lang="en-US">
                <a:latin typeface="Times New Roman" panose="02020603050405020304" pitchFamily="18" charset="0"/>
                <a:cs typeface="Times New Roman" panose="02020603050405020304" pitchFamily="18" charset="0"/>
              </a:rPr>
              <a:t>Your device </a:t>
            </a:r>
            <a:r>
              <a:rPr lang="en-US">
                <a:solidFill>
                  <a:srgbClr val="FF0000"/>
                </a:solidFill>
                <a:latin typeface="Times New Roman" panose="02020603050405020304" pitchFamily="18" charset="0"/>
                <a:cs typeface="Times New Roman" panose="02020603050405020304" pitchFamily="18" charset="0"/>
              </a:rPr>
              <a:t>directly requests your Internet Service Provider</a:t>
            </a:r>
            <a:r>
              <a:rPr lang="en-US">
                <a:latin typeface="Times New Roman" panose="02020603050405020304" pitchFamily="18" charset="0"/>
                <a:cs typeface="Times New Roman" panose="02020603050405020304" pitchFamily="18" charset="0"/>
              </a:rPr>
              <a:t> which then grants your device access to the web.</a:t>
            </a:r>
          </a:p>
          <a:p>
            <a:pPr algn="just" fontAlgn="base"/>
            <a:r>
              <a:rPr lang="en-US">
                <a:latin typeface="Times New Roman" panose="02020603050405020304" pitchFamily="18" charset="0"/>
                <a:cs typeface="Times New Roman" panose="02020603050405020304" pitchFamily="18" charset="0"/>
              </a:rPr>
              <a:t>And an </a:t>
            </a:r>
            <a:r>
              <a:rPr lang="en-US">
                <a:solidFill>
                  <a:srgbClr val="FF0000"/>
                </a:solidFill>
                <a:latin typeface="Times New Roman" panose="02020603050405020304" pitchFamily="18" charset="0"/>
                <a:cs typeface="Times New Roman" panose="02020603050405020304" pitchFamily="18" charset="0"/>
              </a:rPr>
              <a:t>IP Address is assigned to your device from the given range available</a:t>
            </a:r>
            <a:r>
              <a:rPr lang="en-US">
                <a:latin typeface="Times New Roman" panose="02020603050405020304" pitchFamily="18" charset="0"/>
                <a:cs typeface="Times New Roman" panose="02020603050405020304" pitchFamily="18" charset="0"/>
              </a:rPr>
              <a:t>.</a:t>
            </a:r>
          </a:p>
          <a:p>
            <a:pPr algn="just" fontAlgn="base"/>
            <a:r>
              <a:rPr lang="en-US">
                <a:latin typeface="Times New Roman" panose="02020603050405020304" pitchFamily="18" charset="0"/>
                <a:cs typeface="Times New Roman" panose="02020603050405020304" pitchFamily="18" charset="0"/>
              </a:rPr>
              <a:t>Your internet activity goes through your service provider, and they route it back to you, </a:t>
            </a:r>
            <a:r>
              <a:rPr lang="en-US">
                <a:solidFill>
                  <a:srgbClr val="FF0000"/>
                </a:solidFill>
                <a:latin typeface="Times New Roman" panose="02020603050405020304" pitchFamily="18" charset="0"/>
                <a:cs typeface="Times New Roman" panose="02020603050405020304" pitchFamily="18" charset="0"/>
              </a:rPr>
              <a:t>using your IP address</a:t>
            </a:r>
            <a:r>
              <a:rPr lang="en-US">
                <a:latin typeface="Times New Roman" panose="02020603050405020304" pitchFamily="18" charset="0"/>
                <a:cs typeface="Times New Roman" panose="02020603050405020304" pitchFamily="18" charset="0"/>
              </a:rPr>
              <a:t>.</a:t>
            </a:r>
          </a:p>
          <a:p>
            <a:pPr algn="just" fontAlgn="base"/>
            <a:r>
              <a:rPr lang="en-US">
                <a:latin typeface="Times New Roman" panose="02020603050405020304" pitchFamily="18" charset="0"/>
                <a:cs typeface="Times New Roman" panose="02020603050405020304" pitchFamily="18" charset="0"/>
              </a:rPr>
              <a:t>Your IP address can change. For example, turning </a:t>
            </a:r>
            <a:r>
              <a:rPr lang="en-US">
                <a:solidFill>
                  <a:srgbClr val="FF0000"/>
                </a:solidFill>
                <a:latin typeface="Times New Roman" panose="02020603050405020304" pitchFamily="18" charset="0"/>
                <a:cs typeface="Times New Roman" panose="02020603050405020304" pitchFamily="18" charset="0"/>
              </a:rPr>
              <a:t>your router on or off can change your IP Address.</a:t>
            </a:r>
          </a:p>
          <a:p>
            <a:pPr algn="just" fontAlgn="base"/>
            <a:r>
              <a:rPr lang="en-US">
                <a:latin typeface="Times New Roman" panose="02020603050405020304" pitchFamily="18" charset="0"/>
                <a:cs typeface="Times New Roman" panose="02020603050405020304" pitchFamily="18" charset="0"/>
              </a:rPr>
              <a:t>When you are out from your home location your home IP address doesn’t accompany you. It changes as you change the network of your device.</a:t>
            </a: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387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Example</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Subnetting divides the network into small subnets. Routers are used to communicate between subnets, whereas each subnet allows its linked devices to communicate with each other. </a:t>
            </a:r>
          </a:p>
          <a:p>
            <a:pPr algn="just"/>
            <a:r>
              <a:rPr lang="en-US">
                <a:latin typeface="Times New Roman" panose="02020603050405020304" pitchFamily="18" charset="0"/>
                <a:cs typeface="Times New Roman" panose="02020603050405020304" pitchFamily="18" charset="0"/>
              </a:rPr>
              <a:t>The size of a subnet is determined by the network technology used and the connection needs.</a:t>
            </a:r>
          </a:p>
          <a:p>
            <a:pPr algn="just"/>
            <a:r>
              <a:rPr lang="en-US"/>
              <a:t>A Network Prefix (also known as the Network ID) and a Host ID are the two fields that make up an IP address. Whether the Network Prefix and the Host ID are separated depends on whether the address is Class A, B, or C. </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450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1491"/>
            <a:ext cx="10515600" cy="4985472"/>
          </a:xfrm>
        </p:spPr>
        <p:txBody>
          <a:bodyPr/>
          <a:lstStyle/>
          <a:p>
            <a:r>
              <a:rPr lang="en-US"/>
              <a:t>The figure given below shows a 172.16.37.5 IPv4 Class B address. The Host ID is 37.5, and the Network Prefix is 172.16.0.0.</a:t>
            </a:r>
          </a:p>
          <a:p>
            <a:endParaRPr lang="en-IN"/>
          </a:p>
        </p:txBody>
      </p:sp>
      <p:sp>
        <p:nvSpPr>
          <p:cNvPr id="4" name="AutoShape 2" descr="Working of Subnetting in HTM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1909010" y="2263419"/>
            <a:ext cx="8373979" cy="3774997"/>
          </a:xfrm>
          <a:prstGeom prst="rect">
            <a:avLst/>
          </a:prstGeom>
        </p:spPr>
      </p:pic>
    </p:spTree>
    <p:extLst>
      <p:ext uri="{BB962C8B-B14F-4D97-AF65-F5344CB8AC3E}">
        <p14:creationId xmlns:p14="http://schemas.microsoft.com/office/powerpoint/2010/main" val="1392783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8650"/>
            <a:ext cx="10515600" cy="5540375"/>
          </a:xfrm>
        </p:spPr>
        <p:txBody>
          <a:bodyPr/>
          <a:lstStyle/>
          <a:p>
            <a:pPr algn="just"/>
            <a:r>
              <a:rPr lang="en-US">
                <a:latin typeface="Times New Roman" panose="02020603050405020304" pitchFamily="18" charset="0"/>
                <a:cs typeface="Times New Roman" panose="02020603050405020304" pitchFamily="18" charset="0"/>
              </a:rPr>
              <a:t>Now, we generally fix MSB(Most Significant Bit) bits of the Host ID to generate the subnets. In the figure below, we fix one of the host's MSB(Most Significant Bit) bits to generate two network subnets. We cannot change network bits because if we change network bits, the whole network is changed.</a:t>
            </a:r>
          </a:p>
          <a:p>
            <a:endParaRPr lang="en-IN"/>
          </a:p>
        </p:txBody>
      </p:sp>
      <p:sp>
        <p:nvSpPr>
          <p:cNvPr id="4" name="AutoShape 2" descr="Creating a subnetting"/>
          <p:cNvSpPr>
            <a:spLocks noChangeAspect="1" noChangeArrowheads="1"/>
          </p:cNvSpPr>
          <p:nvPr/>
        </p:nvSpPr>
        <p:spPr bwMode="auto">
          <a:xfrm>
            <a:off x="155575" y="-1524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1938184" y="2733900"/>
            <a:ext cx="7669162" cy="3800249"/>
          </a:xfrm>
          <a:prstGeom prst="rect">
            <a:avLst/>
          </a:prstGeom>
        </p:spPr>
      </p:pic>
    </p:spTree>
    <p:extLst>
      <p:ext uri="{BB962C8B-B14F-4D97-AF65-F5344CB8AC3E}">
        <p14:creationId xmlns:p14="http://schemas.microsoft.com/office/powerpoint/2010/main" val="159357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2243253" y="1825625"/>
            <a:ext cx="7705494" cy="4351338"/>
          </a:xfrm>
          <a:prstGeom prst="rect">
            <a:avLst/>
          </a:prstGeom>
        </p:spPr>
      </p:pic>
    </p:spTree>
    <p:extLst>
      <p:ext uri="{BB962C8B-B14F-4D97-AF65-F5344CB8AC3E}">
        <p14:creationId xmlns:p14="http://schemas.microsoft.com/office/powerpoint/2010/main" val="3203340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Example</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43050"/>
            <a:ext cx="10515600" cy="4633913"/>
          </a:xfrm>
        </p:spPr>
        <p:txBody>
          <a:bodyPr/>
          <a:lstStyle/>
          <a:p>
            <a:pPr algn="just"/>
            <a:r>
              <a:rPr lang="en-US">
                <a:latin typeface="Times New Roman" panose="02020603050405020304" pitchFamily="18" charset="0"/>
                <a:cs typeface="Times New Roman" panose="02020603050405020304" pitchFamily="18" charset="0"/>
              </a:rPr>
              <a:t>To understand subnetting better let's look at a simple scenario. A college has four departments: </a:t>
            </a:r>
            <a:r>
              <a:rPr lang="en-US">
                <a:solidFill>
                  <a:srgbClr val="FF0000"/>
                </a:solidFill>
                <a:latin typeface="Times New Roman" panose="02020603050405020304" pitchFamily="18" charset="0"/>
                <a:cs typeface="Times New Roman" panose="02020603050405020304" pitchFamily="18" charset="0"/>
              </a:rPr>
              <a:t>Information Technology, Computer Science, Mechanical, and Civil. </a:t>
            </a:r>
          </a:p>
          <a:p>
            <a:pPr algn="just"/>
            <a:r>
              <a:rPr lang="en-US">
                <a:latin typeface="Times New Roman" panose="02020603050405020304" pitchFamily="18" charset="0"/>
                <a:cs typeface="Times New Roman" panose="02020603050405020304" pitchFamily="18" charset="0"/>
              </a:rPr>
              <a:t>There are 50 students in each department. The institution used a </a:t>
            </a:r>
            <a:r>
              <a:rPr lang="en-US">
                <a:solidFill>
                  <a:srgbClr val="FF0000"/>
                </a:solidFill>
                <a:latin typeface="Times New Roman" panose="02020603050405020304" pitchFamily="18" charset="0"/>
                <a:cs typeface="Times New Roman" panose="02020603050405020304" pitchFamily="18" charset="0"/>
              </a:rPr>
              <a:t>class C IP network(with network ID 192.168.1.0</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 All computers will work in a single huge network if there is no subnetting. It becomes complex for the institution admin to handle the task because if he broadcasts some message to the system, it will forward to all the departments. </a:t>
            </a:r>
          </a:p>
          <a:p>
            <a:pPr algn="just"/>
            <a:r>
              <a:rPr lang="en-US">
                <a:latin typeface="Times New Roman" panose="02020603050405020304" pitchFamily="18" charset="0"/>
                <a:cs typeface="Times New Roman" panose="02020603050405020304" pitchFamily="18" charset="0"/>
              </a:rPr>
              <a:t>To solve this type of problem, we use subnetting.</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540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73072" y="473074"/>
            <a:ext cx="8274356" cy="5165725"/>
          </a:xfrm>
          <a:prstGeom prst="rect">
            <a:avLst/>
          </a:prstGeom>
        </p:spPr>
      </p:pic>
    </p:spTree>
    <p:extLst>
      <p:ext uri="{BB962C8B-B14F-4D97-AF65-F5344CB8AC3E}">
        <p14:creationId xmlns:p14="http://schemas.microsoft.com/office/powerpoint/2010/main" val="4148331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65125"/>
            <a:ext cx="10858500" cy="1325563"/>
          </a:xfrm>
        </p:spPr>
        <p:txBody>
          <a:bodyPr>
            <a:normAutofit/>
          </a:bodyPr>
          <a:lstStyle/>
          <a:p>
            <a:r>
              <a:rPr lang="en-US" sz="2800">
                <a:latin typeface="Times New Roman" panose="02020603050405020304" pitchFamily="18" charset="0"/>
                <a:cs typeface="Times New Roman" panose="02020603050405020304" pitchFamily="18" charset="0"/>
              </a:rPr>
              <a:t>After subnetting, our network will look like this.</a:t>
            </a:r>
            <a:endParaRPr lang="en-IN" sz="280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908070" y="1690688"/>
            <a:ext cx="8032959" cy="4710112"/>
          </a:xfrm>
          <a:prstGeom prst="rect">
            <a:avLst/>
          </a:prstGeom>
        </p:spPr>
      </p:pic>
    </p:spTree>
    <p:extLst>
      <p:ext uri="{BB962C8B-B14F-4D97-AF65-F5344CB8AC3E}">
        <p14:creationId xmlns:p14="http://schemas.microsoft.com/office/powerpoint/2010/main" val="1634128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BDD4BD-951F-E803-86B7-D21FCC64BBA7}"/>
              </a:ext>
            </a:extLst>
          </p:cNvPr>
          <p:cNvPicPr>
            <a:picLocks noChangeAspect="1"/>
          </p:cNvPicPr>
          <p:nvPr/>
        </p:nvPicPr>
        <p:blipFill rotWithShape="1">
          <a:blip r:embed="rId2"/>
          <a:srcRect l="15897" t="11015" r="21739" b="11739"/>
          <a:stretch/>
        </p:blipFill>
        <p:spPr>
          <a:xfrm>
            <a:off x="1429578" y="177755"/>
            <a:ext cx="9332844" cy="6502490"/>
          </a:xfrm>
          <a:prstGeom prst="rect">
            <a:avLst/>
          </a:prstGeom>
        </p:spPr>
      </p:pic>
    </p:spTree>
    <p:extLst>
      <p:ext uri="{BB962C8B-B14F-4D97-AF65-F5344CB8AC3E}">
        <p14:creationId xmlns:p14="http://schemas.microsoft.com/office/powerpoint/2010/main" val="300641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AE22740-B0EE-1249-96F5-3FF41919E797}"/>
              </a:ext>
            </a:extLst>
          </p:cNvPr>
          <p:cNvSpPr txBox="1"/>
          <p:nvPr/>
        </p:nvSpPr>
        <p:spPr>
          <a:xfrm>
            <a:off x="1130576" y="1816990"/>
            <a:ext cx="10170215" cy="3662541"/>
          </a:xfrm>
          <a:prstGeom prst="rect">
            <a:avLst/>
          </a:prstGeom>
          <a:noFill/>
        </p:spPr>
        <p:txBody>
          <a:bodyPr wrap="square">
            <a:spAutoFit/>
          </a:bodyPr>
          <a:lstStyle/>
          <a:p>
            <a:pPr algn="just"/>
            <a:r>
              <a:rPr lang="en-US" sz="4000" b="1" i="0">
                <a:solidFill>
                  <a:srgbClr val="FF0000"/>
                </a:solidFill>
                <a:effectLst/>
                <a:latin typeface="Times New Roman" panose="02020603050405020304" pitchFamily="18" charset="0"/>
                <a:cs typeface="Times New Roman" panose="02020603050405020304" pitchFamily="18" charset="0"/>
              </a:rPr>
              <a:t>Format of an IPv6 address</a:t>
            </a:r>
          </a:p>
          <a:p>
            <a:pPr algn="just"/>
            <a:endParaRPr lang="en-US" sz="2400" b="1" i="0">
              <a:solidFill>
                <a:srgbClr val="323232"/>
              </a:solidFill>
              <a:effectLst/>
              <a:latin typeface="Times New Roman" panose="02020603050405020304" pitchFamily="18" charset="0"/>
              <a:cs typeface="Times New Roman" panose="02020603050405020304" pitchFamily="18" charset="0"/>
            </a:endParaRPr>
          </a:p>
          <a:p>
            <a:pPr algn="just"/>
            <a:r>
              <a:rPr lang="en-US" sz="2400" b="0" i="0">
                <a:effectLst/>
                <a:latin typeface="Times New Roman" panose="02020603050405020304" pitchFamily="18" charset="0"/>
                <a:cs typeface="Times New Roman" panose="02020603050405020304" pitchFamily="18" charset="0"/>
              </a:rPr>
              <a:t>In precise terms, an IPv6 address is 128 bits long and is arranged in eight groups, each of which 16 bits. Each group is expressed as four </a:t>
            </a:r>
            <a:r>
              <a:rPr lang="en-US" sz="2400" b="0" i="0" u="sng">
                <a:effectLst/>
                <a:latin typeface="Times New Roman" panose="02020603050405020304" pitchFamily="18" charset="0"/>
                <a:cs typeface="Times New Roman" panose="02020603050405020304" pitchFamily="18" charset="0"/>
              </a:rPr>
              <a:t>hexadecimal</a:t>
            </a:r>
            <a:r>
              <a:rPr lang="en-US" sz="2400" b="0" i="0">
                <a:effectLst/>
                <a:latin typeface="Times New Roman" panose="02020603050405020304" pitchFamily="18" charset="0"/>
                <a:cs typeface="Times New Roman" panose="02020603050405020304" pitchFamily="18" charset="0"/>
              </a:rPr>
              <a:t> digits and the groups are separated by colons.</a:t>
            </a:r>
          </a:p>
          <a:p>
            <a:pPr algn="just"/>
            <a:endParaRPr lang="en-US" sz="2400" b="0" i="0">
              <a:effectLst/>
              <a:latin typeface="Times New Roman" panose="02020603050405020304" pitchFamily="18" charset="0"/>
              <a:cs typeface="Times New Roman" panose="02020603050405020304" pitchFamily="18" charset="0"/>
            </a:endParaRPr>
          </a:p>
          <a:p>
            <a:pPr algn="just"/>
            <a:r>
              <a:rPr lang="en-US" sz="2400" b="0" i="0">
                <a:effectLst/>
                <a:latin typeface="Times New Roman" panose="02020603050405020304" pitchFamily="18" charset="0"/>
                <a:cs typeface="Times New Roman" panose="02020603050405020304" pitchFamily="18" charset="0"/>
              </a:rPr>
              <a:t>An example of a full IPv6 address could be:</a:t>
            </a:r>
          </a:p>
          <a:p>
            <a:pPr algn="just"/>
            <a:endParaRPr lang="en-US" sz="2400" b="0" i="0">
              <a:effectLst/>
              <a:latin typeface="Times New Roman" panose="02020603050405020304" pitchFamily="18" charset="0"/>
              <a:cs typeface="Times New Roman" panose="02020603050405020304" pitchFamily="18" charset="0"/>
            </a:endParaRPr>
          </a:p>
          <a:p>
            <a:pPr algn="just"/>
            <a:r>
              <a:rPr lang="en-US" sz="2400" b="0" i="0">
                <a:effectLst/>
                <a:latin typeface="Times New Roman" panose="02020603050405020304" pitchFamily="18" charset="0"/>
                <a:cs typeface="Times New Roman" panose="02020603050405020304" pitchFamily="18" charset="0"/>
              </a:rPr>
              <a:t>FE80:CD00:0000:0CDE:1257:0000:211E:729C</a:t>
            </a:r>
          </a:p>
        </p:txBody>
      </p:sp>
    </p:spTree>
    <p:extLst>
      <p:ext uri="{BB962C8B-B14F-4D97-AF65-F5344CB8AC3E}">
        <p14:creationId xmlns:p14="http://schemas.microsoft.com/office/powerpoint/2010/main" val="604943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IPv6 was developed by Internet Engineering Task Force (IETF) to deal with the problem of IPv4 exhaustion. IPv6 is a 128-bits address having an address space of 2</a:t>
            </a:r>
            <a:r>
              <a:rPr lang="en-US" baseline="30000">
                <a:latin typeface="Times New Roman" panose="02020603050405020304" pitchFamily="18" charset="0"/>
                <a:cs typeface="Times New Roman" panose="02020603050405020304" pitchFamily="18" charset="0"/>
              </a:rPr>
              <a:t>128</a:t>
            </a:r>
            <a:r>
              <a:rPr lang="en-US">
                <a:latin typeface="Times New Roman" panose="02020603050405020304" pitchFamily="18" charset="0"/>
                <a:cs typeface="Times New Roman" panose="02020603050405020304" pitchFamily="18" charset="0"/>
              </a:rPr>
              <a:t>, which is way bigger than IPv4. IPv6 use Hexa-Decimal format separated by colon (:) .</a:t>
            </a:r>
          </a:p>
          <a:p>
            <a:pPr marL="0" indent="0" algn="just" fontAlgn="base">
              <a:buNone/>
            </a:pPr>
            <a:r>
              <a:rPr lang="en-US" b="1">
                <a:latin typeface="Times New Roman" panose="02020603050405020304" pitchFamily="18" charset="0"/>
                <a:cs typeface="Times New Roman" panose="02020603050405020304" pitchFamily="18" charset="0"/>
              </a:rPr>
              <a:t>Components in Address format :   </a:t>
            </a:r>
          </a:p>
          <a:p>
            <a:pPr algn="just" fontAlgn="base"/>
            <a:r>
              <a:rPr lang="en-US">
                <a:latin typeface="Times New Roman" panose="02020603050405020304" pitchFamily="18" charset="0"/>
                <a:cs typeface="Times New Roman" panose="02020603050405020304" pitchFamily="18" charset="0"/>
              </a:rPr>
              <a:t>There are 8 groups and each group represents 2 Bytes (16-bits). </a:t>
            </a:r>
          </a:p>
          <a:p>
            <a:pPr algn="just" fontAlgn="base"/>
            <a:r>
              <a:rPr lang="en-US">
                <a:latin typeface="Times New Roman" panose="02020603050405020304" pitchFamily="18" charset="0"/>
                <a:cs typeface="Times New Roman" panose="02020603050405020304" pitchFamily="18" charset="0"/>
              </a:rPr>
              <a:t>Each Hex-Digit is of 4 bits (1 nibble)</a:t>
            </a:r>
          </a:p>
          <a:p>
            <a:pPr algn="just" fontAlgn="base"/>
            <a:r>
              <a:rPr lang="en-US">
                <a:latin typeface="Times New Roman" panose="02020603050405020304" pitchFamily="18" charset="0"/>
                <a:cs typeface="Times New Roman" panose="02020603050405020304" pitchFamily="18" charset="0"/>
              </a:rPr>
              <a:t>Delimiter used – colon (:)</a:t>
            </a:r>
          </a:p>
          <a:p>
            <a:endParaRPr lang="en-IN"/>
          </a:p>
        </p:txBody>
      </p:sp>
    </p:spTree>
    <p:extLst>
      <p:ext uri="{BB962C8B-B14F-4D97-AF65-F5344CB8AC3E}">
        <p14:creationId xmlns:p14="http://schemas.microsoft.com/office/powerpoint/2010/main" val="309402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9384"/>
          </a:xfrm>
        </p:spPr>
        <p:txBody>
          <a:bodyPr>
            <a:normAutofit fontScale="90000"/>
          </a:bodyPr>
          <a:lstStyle/>
          <a:p>
            <a:br>
              <a:rPr lang="en-IN"/>
            </a:br>
            <a:r>
              <a:rPr lang="en-IN" b="1">
                <a:solidFill>
                  <a:srgbClr val="FF0000"/>
                </a:solidFill>
                <a:latin typeface="Times New Roman" panose="02020603050405020304" pitchFamily="18" charset="0"/>
                <a:cs typeface="Times New Roman" panose="02020603050405020304" pitchFamily="18" charset="0"/>
              </a:rPr>
              <a:t>What is IP Addressing?</a:t>
            </a:r>
            <a:br>
              <a:rPr lang="en-IN"/>
            </a:br>
            <a:endParaRPr lang="en-IN"/>
          </a:p>
        </p:txBody>
      </p:sp>
      <p:sp>
        <p:nvSpPr>
          <p:cNvPr id="3" name="Content Placeholder 2"/>
          <p:cNvSpPr>
            <a:spLocks noGrp="1"/>
          </p:cNvSpPr>
          <p:nvPr>
            <p:ph idx="1"/>
          </p:nvPr>
        </p:nvSpPr>
        <p:spPr>
          <a:xfrm>
            <a:off x="838200" y="1094510"/>
            <a:ext cx="10515600" cy="5417126"/>
          </a:xfrm>
        </p:spPr>
        <p:txBody>
          <a:bodyPr>
            <a:normAutofit fontScale="92500" lnSpcReduction="10000"/>
          </a:bodyPr>
          <a:lstStyle/>
          <a:p>
            <a:pPr algn="just"/>
            <a:r>
              <a:rPr lang="en-US">
                <a:latin typeface="Times New Roman" panose="02020603050405020304" pitchFamily="18" charset="0"/>
                <a:cs typeface="Times New Roman" panose="02020603050405020304" pitchFamily="18" charset="0"/>
              </a:rPr>
              <a:t>An IP address is a </a:t>
            </a:r>
            <a:r>
              <a:rPr lang="en-US">
                <a:solidFill>
                  <a:srgbClr val="FF0000"/>
                </a:solidFill>
                <a:latin typeface="Times New Roman" panose="02020603050405020304" pitchFamily="18" charset="0"/>
                <a:cs typeface="Times New Roman" panose="02020603050405020304" pitchFamily="18" charset="0"/>
              </a:rPr>
              <a:t>unique identifier assigned to the computer </a:t>
            </a:r>
            <a:r>
              <a:rPr lang="en-US">
                <a:latin typeface="Times New Roman" panose="02020603050405020304" pitchFamily="18" charset="0"/>
                <a:cs typeface="Times New Roman" panose="02020603050405020304" pitchFamily="18" charset="0"/>
              </a:rPr>
              <a:t>which is connected to the </a:t>
            </a:r>
            <a:r>
              <a:rPr lang="en-US">
                <a:solidFill>
                  <a:srgbClr val="FF0000"/>
                </a:solidFill>
                <a:latin typeface="Times New Roman" panose="02020603050405020304" pitchFamily="18" charset="0"/>
                <a:cs typeface="Times New Roman" panose="02020603050405020304" pitchFamily="18" charset="0"/>
              </a:rPr>
              <a:t>internet</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Each IP address consists of a series of characters like 192.168.1.2. Here each number in the set is from </a:t>
            </a:r>
            <a:r>
              <a:rPr lang="en-US">
                <a:solidFill>
                  <a:srgbClr val="FF0000"/>
                </a:solidFill>
                <a:latin typeface="Times New Roman" panose="02020603050405020304" pitchFamily="18" charset="0"/>
                <a:cs typeface="Times New Roman" panose="02020603050405020304" pitchFamily="18" charset="0"/>
              </a:rPr>
              <a:t>0 to 255 range</a:t>
            </a:r>
            <a:r>
              <a:rPr lang="en-US">
                <a:latin typeface="Times New Roman" panose="02020603050405020304" pitchFamily="18" charset="0"/>
                <a:cs typeface="Times New Roman" panose="02020603050405020304" pitchFamily="18" charset="0"/>
              </a:rPr>
              <a:t>. Or we can say that a full IP address ranges from </a:t>
            </a:r>
            <a:r>
              <a:rPr lang="en-US">
                <a:solidFill>
                  <a:srgbClr val="FF0000"/>
                </a:solidFill>
                <a:latin typeface="Times New Roman" panose="02020603050405020304" pitchFamily="18" charset="0"/>
                <a:cs typeface="Times New Roman" panose="02020603050405020304" pitchFamily="18" charset="0"/>
              </a:rPr>
              <a:t>0.0.0.0 to 255.255.255.255</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IP addresses are not random. They are </a:t>
            </a:r>
            <a:r>
              <a:rPr lang="en-US">
                <a:solidFill>
                  <a:srgbClr val="FF0000"/>
                </a:solidFill>
                <a:latin typeface="Times New Roman" panose="02020603050405020304" pitchFamily="18" charset="0"/>
                <a:cs typeface="Times New Roman" panose="02020603050405020304" pitchFamily="18" charset="0"/>
              </a:rPr>
              <a:t>mathematically produced and allocated by the Internet Assigned Numbers Authority (IANA), </a:t>
            </a:r>
            <a:r>
              <a:rPr lang="en-US">
                <a:latin typeface="Times New Roman" panose="02020603050405020304" pitchFamily="18" charset="0"/>
                <a:cs typeface="Times New Roman" panose="02020603050405020304" pitchFamily="18" charset="0"/>
              </a:rPr>
              <a:t>a division of the Internet Corporation for Assigned Names and Numbers (ICANN).</a:t>
            </a:r>
          </a:p>
          <a:p>
            <a:pPr algn="just"/>
            <a:r>
              <a:rPr lang="en-US">
                <a:latin typeface="Times New Roman" panose="02020603050405020304" pitchFamily="18" charset="0"/>
                <a:cs typeface="Times New Roman" panose="02020603050405020304" pitchFamily="18" charset="0"/>
              </a:rPr>
              <a:t> ICANN is a non-profit organization that was established in the United States in 1998 to help maintain the security of the internet and allow it to be usable by all. </a:t>
            </a:r>
          </a:p>
          <a:p>
            <a:pPr algn="just"/>
            <a:r>
              <a:rPr lang="en-US">
                <a:latin typeface="Times New Roman" panose="02020603050405020304" pitchFamily="18" charset="0"/>
                <a:cs typeface="Times New Roman" panose="02020603050405020304" pitchFamily="18" charset="0"/>
              </a:rPr>
              <a:t>Each time anyone registers a domain on the internet, they go through a domain name registrar, who pays a small fee to ICANN to register the domain.</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899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656B7D-23B6-9735-2B0A-71138A66A817}"/>
              </a:ext>
            </a:extLst>
          </p:cNvPr>
          <p:cNvSpPr txBox="1"/>
          <p:nvPr/>
        </p:nvSpPr>
        <p:spPr>
          <a:xfrm>
            <a:off x="1329357" y="1585795"/>
            <a:ext cx="9772651" cy="2554545"/>
          </a:xfrm>
          <a:prstGeom prst="rect">
            <a:avLst/>
          </a:prstGeom>
          <a:noFill/>
        </p:spPr>
        <p:txBody>
          <a:bodyPr wrap="square">
            <a:spAutoFit/>
          </a:bodyPr>
          <a:lstStyle/>
          <a:p>
            <a:pPr marL="285750" indent="-285750" algn="just">
              <a:buFont typeface="Arial" panose="020B0604020202020204" pitchFamily="34" charset="0"/>
              <a:buChar char="•"/>
            </a:pPr>
            <a:r>
              <a:rPr lang="en-US" sz="3200" b="0" i="0">
                <a:effectLst/>
                <a:latin typeface="Times New Roman" panose="02020603050405020304" pitchFamily="18" charset="0"/>
                <a:cs typeface="Times New Roman" panose="02020603050405020304" pitchFamily="18" charset="0"/>
              </a:rPr>
              <a:t>The network component is the first 64 bits of the address and is used for routing. </a:t>
            </a:r>
          </a:p>
          <a:p>
            <a:pPr algn="just"/>
            <a:endParaRPr lang="en-US" sz="32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3200" b="0" i="0">
                <a:effectLst/>
                <a:latin typeface="Times New Roman" panose="02020603050405020304" pitchFamily="18" charset="0"/>
                <a:cs typeface="Times New Roman" panose="02020603050405020304" pitchFamily="18" charset="0"/>
              </a:rPr>
              <a:t>The node component is the later 64 bits and is used to identify the address of the interface.</a:t>
            </a:r>
            <a:endParaRPr lang="en-IN" sz="32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5A7B213-EE00-9E68-6826-8D2149727B10}"/>
              </a:ext>
            </a:extLst>
          </p:cNvPr>
          <p:cNvPicPr>
            <a:picLocks noChangeAspect="1"/>
          </p:cNvPicPr>
          <p:nvPr/>
        </p:nvPicPr>
        <p:blipFill rotWithShape="1">
          <a:blip r:embed="rId2"/>
          <a:srcRect l="8968" t="39131" r="38532" b="36586"/>
          <a:stretch/>
        </p:blipFill>
        <p:spPr>
          <a:xfrm>
            <a:off x="3015282" y="4378047"/>
            <a:ext cx="6400800" cy="1665312"/>
          </a:xfrm>
          <a:prstGeom prst="rect">
            <a:avLst/>
          </a:prstGeom>
        </p:spPr>
      </p:pic>
    </p:spTree>
    <p:extLst>
      <p:ext uri="{BB962C8B-B14F-4D97-AF65-F5344CB8AC3E}">
        <p14:creationId xmlns:p14="http://schemas.microsoft.com/office/powerpoint/2010/main" val="204363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E88EEC-85F5-5EDF-55E3-C349540ED3E1}"/>
              </a:ext>
            </a:extLst>
          </p:cNvPr>
          <p:cNvPicPr>
            <a:picLocks noChangeAspect="1"/>
          </p:cNvPicPr>
          <p:nvPr/>
        </p:nvPicPr>
        <p:blipFill rotWithShape="1">
          <a:blip r:embed="rId2"/>
          <a:srcRect l="10353" t="27246" r="39755" b="30145"/>
          <a:stretch/>
        </p:blipFill>
        <p:spPr>
          <a:xfrm>
            <a:off x="1792560" y="1192694"/>
            <a:ext cx="8606879" cy="4134679"/>
          </a:xfrm>
          <a:prstGeom prst="rect">
            <a:avLst/>
          </a:prstGeom>
        </p:spPr>
      </p:pic>
    </p:spTree>
    <p:extLst>
      <p:ext uri="{BB962C8B-B14F-4D97-AF65-F5344CB8AC3E}">
        <p14:creationId xmlns:p14="http://schemas.microsoft.com/office/powerpoint/2010/main" val="3079016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3401"/>
            <a:ext cx="10515600" cy="4953000"/>
          </a:xfrm>
        </p:spPr>
        <p:txBody>
          <a:bodyPr>
            <a:normAutofit/>
          </a:bodyPr>
          <a:lstStyle/>
          <a:p>
            <a:pPr marL="0" indent="0" fontAlgn="base">
              <a:buNone/>
            </a:pPr>
            <a:r>
              <a:rPr lang="en-US" b="1">
                <a:solidFill>
                  <a:srgbClr val="FF0000"/>
                </a:solidFill>
                <a:latin typeface="Times New Roman" panose="02020603050405020304" pitchFamily="18" charset="0"/>
                <a:cs typeface="Times New Roman" panose="02020603050405020304" pitchFamily="18" charset="0"/>
              </a:rPr>
              <a:t>Addressing methods</a:t>
            </a:r>
          </a:p>
          <a:p>
            <a:pPr marL="0" indent="0" fontAlgn="base">
              <a:buNone/>
            </a:pPr>
            <a:r>
              <a:rPr lang="en-US" b="1">
                <a:latin typeface="Times New Roman" panose="02020603050405020304" pitchFamily="18" charset="0"/>
                <a:cs typeface="Times New Roman" panose="02020603050405020304" pitchFamily="18" charset="0"/>
              </a:rPr>
              <a:t>1. Unicast Address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Unicast Address identifies a single network interface. A packet sent to a unicast address is delivered to the interface identified by that address. </a:t>
            </a:r>
          </a:p>
          <a:p>
            <a:pPr marL="0" indent="0" fontAlgn="base">
              <a:buNone/>
            </a:pPr>
            <a:r>
              <a:rPr lang="en-US" b="1">
                <a:latin typeface="Times New Roman" panose="02020603050405020304" pitchFamily="18" charset="0"/>
                <a:cs typeface="Times New Roman" panose="02020603050405020304" pitchFamily="18" charset="0"/>
              </a:rPr>
              <a:t>2. Multicast Address </a:t>
            </a:r>
            <a:br>
              <a:rPr lang="en-US">
                <a:latin typeface="Times New Roman" panose="02020603050405020304" pitchFamily="18" charset="0"/>
                <a:cs typeface="Times New Roman" panose="02020603050405020304" pitchFamily="18" charset="0"/>
              </a:rPr>
            </a:br>
            <a:r>
              <a:rPr lang="en-US" u="sng">
                <a:latin typeface="Times New Roman" panose="02020603050405020304" pitchFamily="18" charset="0"/>
                <a:cs typeface="Times New Roman" panose="02020603050405020304" pitchFamily="18" charset="0"/>
                <a:hlinkClick r:id="rId2"/>
              </a:rPr>
              <a:t>Multicast</a:t>
            </a:r>
            <a:r>
              <a:rPr lang="en-US">
                <a:latin typeface="Times New Roman" panose="02020603050405020304" pitchFamily="18" charset="0"/>
                <a:cs typeface="Times New Roman" panose="02020603050405020304" pitchFamily="18" charset="0"/>
              </a:rPr>
              <a:t> Address is used by multiple hosts, called as </a:t>
            </a:r>
            <a:r>
              <a:rPr lang="en-US" b="1">
                <a:latin typeface="Times New Roman" panose="02020603050405020304" pitchFamily="18" charset="0"/>
                <a:cs typeface="Times New Roman" panose="02020603050405020304" pitchFamily="18" charset="0"/>
              </a:rPr>
              <a:t>groups</a:t>
            </a:r>
            <a:r>
              <a:rPr lang="en-US">
                <a:latin typeface="Times New Roman" panose="02020603050405020304" pitchFamily="18" charset="0"/>
                <a:cs typeface="Times New Roman" panose="02020603050405020304" pitchFamily="18" charset="0"/>
              </a:rPr>
              <a:t>, acquires a multicast destination address. </a:t>
            </a:r>
          </a:p>
          <a:p>
            <a:pPr marL="0" indent="0">
              <a:buNone/>
            </a:pPr>
            <a:r>
              <a:rPr lang="en-US" b="1">
                <a:latin typeface="Times New Roman" panose="02020603050405020304" pitchFamily="18" charset="0"/>
                <a:cs typeface="Times New Roman" panose="02020603050405020304" pitchFamily="18" charset="0"/>
              </a:rPr>
              <a:t>3. </a:t>
            </a:r>
            <a:r>
              <a:rPr lang="en-US" b="1" err="1">
                <a:latin typeface="Times New Roman" panose="02020603050405020304" pitchFamily="18" charset="0"/>
                <a:cs typeface="Times New Roman" panose="02020603050405020304" pitchFamily="18" charset="0"/>
              </a:rPr>
              <a:t>Anycast</a:t>
            </a:r>
            <a:r>
              <a:rPr lang="en-US" b="1">
                <a:latin typeface="Times New Roman" panose="02020603050405020304" pitchFamily="18" charset="0"/>
                <a:cs typeface="Times New Roman" panose="02020603050405020304" pitchFamily="18" charset="0"/>
              </a:rPr>
              <a:t> Address </a:t>
            </a:r>
            <a:br>
              <a:rPr lang="en-US">
                <a:latin typeface="Times New Roman" panose="02020603050405020304" pitchFamily="18" charset="0"/>
                <a:cs typeface="Times New Roman" panose="02020603050405020304" pitchFamily="18" charset="0"/>
              </a:rPr>
            </a:br>
            <a:r>
              <a:rPr lang="en-US" err="1">
                <a:latin typeface="Times New Roman" panose="02020603050405020304" pitchFamily="18" charset="0"/>
                <a:cs typeface="Times New Roman" panose="02020603050405020304" pitchFamily="18" charset="0"/>
              </a:rPr>
              <a:t>Anycast</a:t>
            </a:r>
            <a:r>
              <a:rPr lang="en-US">
                <a:latin typeface="Times New Roman" panose="02020603050405020304" pitchFamily="18" charset="0"/>
                <a:cs typeface="Times New Roman" panose="02020603050405020304" pitchFamily="18" charset="0"/>
              </a:rPr>
              <a:t> Address is assigned to a group of interfaces. Any packet sent to an </a:t>
            </a:r>
            <a:r>
              <a:rPr lang="en-US" err="1">
                <a:latin typeface="Times New Roman" panose="02020603050405020304" pitchFamily="18" charset="0"/>
                <a:cs typeface="Times New Roman" panose="02020603050405020304" pitchFamily="18" charset="0"/>
              </a:rPr>
              <a:t>anycast</a:t>
            </a:r>
            <a:r>
              <a:rPr lang="en-US">
                <a:latin typeface="Times New Roman" panose="02020603050405020304" pitchFamily="18" charset="0"/>
                <a:cs typeface="Times New Roman" panose="02020603050405020304" pitchFamily="18" charset="0"/>
              </a:rPr>
              <a:t> address will be delivered to only one member interface </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5129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6002" y="1046162"/>
            <a:ext cx="10515600" cy="5126038"/>
          </a:xfrm>
        </p:spPr>
        <p:txBody>
          <a:bodyPr>
            <a:normAutofit/>
          </a:bodyPr>
          <a:lstStyle/>
          <a:p>
            <a:pPr algn="just" eaLnBrk="0" fontAlgn="base" hangingPunct="0">
              <a:lnSpc>
                <a:spcPct val="100000"/>
              </a:lnSpc>
              <a:spcBef>
                <a:spcPct val="0"/>
              </a:spcBef>
              <a:spcAft>
                <a:spcPct val="0"/>
              </a:spcAft>
            </a:pPr>
            <a:r>
              <a:rPr lang="en-US" sz="3500">
                <a:latin typeface="Times New Roman" panose="02020603050405020304" pitchFamily="18" charset="0"/>
                <a:cs typeface="Times New Roman" panose="02020603050405020304" pitchFamily="18" charset="0"/>
              </a:rPr>
              <a:t>We have 128 bits in IPv6 address but by looking at the first few bits we can identify what type of address it is. </a:t>
            </a:r>
          </a:p>
          <a:p>
            <a:pPr algn="just" eaLnBrk="0" fontAlgn="base" hangingPunct="0">
              <a:lnSpc>
                <a:spcPct val="100000"/>
              </a:lnSpc>
              <a:spcBef>
                <a:spcPct val="0"/>
              </a:spcBef>
              <a:spcAft>
                <a:spcPct val="0"/>
              </a:spcAft>
            </a:pPr>
            <a:r>
              <a:rPr lang="en-US" altLang="en-US" sz="3500">
                <a:solidFill>
                  <a:srgbClr val="000000"/>
                </a:solidFill>
                <a:latin typeface="Times New Roman" panose="02020603050405020304" pitchFamily="18" charset="0"/>
                <a:cs typeface="Times New Roman" panose="02020603050405020304" pitchFamily="18" charset="0"/>
              </a:rPr>
              <a:t>Parts of the IPv6 Address. An IPv6 address is 128 bits in length and consists of eight, 16-bit fields, with each field bounded by a colon. </a:t>
            </a:r>
          </a:p>
          <a:p>
            <a:pPr algn="just" eaLnBrk="0" fontAlgn="base" hangingPunct="0">
              <a:lnSpc>
                <a:spcPct val="100000"/>
              </a:lnSpc>
              <a:spcBef>
                <a:spcPct val="0"/>
              </a:spcBef>
              <a:spcAft>
                <a:spcPct val="0"/>
              </a:spcAft>
            </a:pPr>
            <a:r>
              <a:rPr lang="en-US" altLang="en-US" sz="3500">
                <a:solidFill>
                  <a:srgbClr val="000000"/>
                </a:solidFill>
                <a:latin typeface="Times New Roman" panose="02020603050405020304" pitchFamily="18" charset="0"/>
                <a:cs typeface="Times New Roman" panose="02020603050405020304" pitchFamily="18" charset="0"/>
              </a:rPr>
              <a:t>Each field must contain a hexadecimal number, in contrast to the dotted-decimal notation of IPv4 addresses. In the </a:t>
            </a:r>
            <a:r>
              <a:rPr lang="en-US" altLang="en-US" sz="3500" b="1">
                <a:latin typeface="Times New Roman" panose="02020603050405020304" pitchFamily="18" charset="0"/>
                <a:cs typeface="Times New Roman" panose="02020603050405020304" pitchFamily="18" charset="0"/>
              </a:rPr>
              <a:t>next figure, the x's represent hexadecimal numbers.</a:t>
            </a:r>
          </a:p>
          <a:p>
            <a:endParaRPr lang="en-US" sz="3500">
              <a:latin typeface="Times New Roman" panose="02020603050405020304" pitchFamily="18" charset="0"/>
              <a:cs typeface="Times New Roman" panose="02020603050405020304" pitchFamily="18" charset="0"/>
            </a:endParaRPr>
          </a:p>
          <a:p>
            <a:endParaRPr lang="en-US"/>
          </a:p>
          <a:p>
            <a:endParaRPr lang="en-IN"/>
          </a:p>
        </p:txBody>
      </p:sp>
    </p:spTree>
    <p:extLst>
      <p:ext uri="{BB962C8B-B14F-4D97-AF65-F5344CB8AC3E}">
        <p14:creationId xmlns:p14="http://schemas.microsoft.com/office/powerpoint/2010/main" val="727004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US">
                <a:latin typeface="Times New Roman" panose="02020603050405020304" pitchFamily="18" charset="0"/>
                <a:cs typeface="Times New Roman" panose="02020603050405020304" pitchFamily="18" charset="0"/>
              </a:rPr>
              <a:t>The leftmost three fields (48 bits) contain the </a:t>
            </a:r>
            <a:r>
              <a:rPr lang="en-US" b="1">
                <a:latin typeface="Times New Roman" panose="02020603050405020304" pitchFamily="18" charset="0"/>
                <a:cs typeface="Times New Roman" panose="02020603050405020304" pitchFamily="18" charset="0"/>
              </a:rPr>
              <a:t>site prefix</a:t>
            </a:r>
            <a:r>
              <a:rPr lang="en-US">
                <a:latin typeface="Times New Roman" panose="02020603050405020304" pitchFamily="18" charset="0"/>
                <a:cs typeface="Times New Roman" panose="02020603050405020304" pitchFamily="18" charset="0"/>
              </a:rPr>
              <a:t>. The prefix describes the </a:t>
            </a:r>
            <a:r>
              <a:rPr lang="en-US" b="1">
                <a:latin typeface="Times New Roman" panose="02020603050405020304" pitchFamily="18" charset="0"/>
                <a:cs typeface="Times New Roman" panose="02020603050405020304" pitchFamily="18" charset="0"/>
              </a:rPr>
              <a:t>public topology</a:t>
            </a:r>
            <a:r>
              <a:rPr lang="en-US">
                <a:latin typeface="Times New Roman" panose="02020603050405020304" pitchFamily="18" charset="0"/>
                <a:cs typeface="Times New Roman" panose="02020603050405020304" pitchFamily="18" charset="0"/>
              </a:rPr>
              <a:t> that is usually allocated to your site by an ISP or Regional Internet Registry (RIR).</a:t>
            </a:r>
          </a:p>
          <a:p>
            <a:pPr algn="just"/>
            <a:r>
              <a:rPr lang="en-US">
                <a:latin typeface="Times New Roman" panose="02020603050405020304" pitchFamily="18" charset="0"/>
                <a:cs typeface="Times New Roman" panose="02020603050405020304" pitchFamily="18" charset="0"/>
              </a:rPr>
              <a:t>The next field is the 16-bit </a:t>
            </a:r>
            <a:r>
              <a:rPr lang="en-US" b="1">
                <a:latin typeface="Times New Roman" panose="02020603050405020304" pitchFamily="18" charset="0"/>
                <a:cs typeface="Times New Roman" panose="02020603050405020304" pitchFamily="18" charset="0"/>
              </a:rPr>
              <a:t>subnet ID</a:t>
            </a:r>
            <a:r>
              <a:rPr lang="en-US">
                <a:latin typeface="Times New Roman" panose="02020603050405020304" pitchFamily="18" charset="0"/>
                <a:cs typeface="Times New Roman" panose="02020603050405020304" pitchFamily="18" charset="0"/>
              </a:rPr>
              <a:t>, which you (or another administrator) allocate for your site. The subnet ID describes the </a:t>
            </a:r>
            <a:r>
              <a:rPr lang="en-US" b="1">
                <a:latin typeface="Times New Roman" panose="02020603050405020304" pitchFamily="18" charset="0"/>
                <a:cs typeface="Times New Roman" panose="02020603050405020304" pitchFamily="18" charset="0"/>
              </a:rPr>
              <a:t>private topology</a:t>
            </a:r>
            <a:r>
              <a:rPr lang="en-US">
                <a:latin typeface="Times New Roman" panose="02020603050405020304" pitchFamily="18" charset="0"/>
                <a:cs typeface="Times New Roman" panose="02020603050405020304" pitchFamily="18" charset="0"/>
              </a:rPr>
              <a:t>, also known as the </a:t>
            </a:r>
            <a:r>
              <a:rPr lang="en-US" b="1">
                <a:latin typeface="Times New Roman" panose="02020603050405020304" pitchFamily="18" charset="0"/>
                <a:cs typeface="Times New Roman" panose="02020603050405020304" pitchFamily="18" charset="0"/>
              </a:rPr>
              <a:t>site topology</a:t>
            </a:r>
            <a:r>
              <a:rPr lang="en-US">
                <a:latin typeface="Times New Roman" panose="02020603050405020304" pitchFamily="18" charset="0"/>
                <a:cs typeface="Times New Roman" panose="02020603050405020304" pitchFamily="18" charset="0"/>
              </a:rPr>
              <a:t>, because it is internal to your site.</a:t>
            </a:r>
          </a:p>
          <a:p>
            <a:pPr algn="just"/>
            <a:r>
              <a:rPr lang="en-US">
                <a:latin typeface="Times New Roman" panose="02020603050405020304" pitchFamily="18" charset="0"/>
                <a:cs typeface="Times New Roman" panose="02020603050405020304" pitchFamily="18" charset="0"/>
              </a:rPr>
              <a:t>The rightmost four fields (64 bits) contain the </a:t>
            </a:r>
            <a:r>
              <a:rPr lang="en-US" b="1">
                <a:latin typeface="Times New Roman" panose="02020603050405020304" pitchFamily="18" charset="0"/>
                <a:cs typeface="Times New Roman" panose="02020603050405020304" pitchFamily="18" charset="0"/>
              </a:rPr>
              <a:t>interface ID</a:t>
            </a:r>
            <a:r>
              <a:rPr lang="en-US">
                <a:latin typeface="Times New Roman" panose="02020603050405020304" pitchFamily="18" charset="0"/>
                <a:cs typeface="Times New Roman" panose="02020603050405020304" pitchFamily="18" charset="0"/>
              </a:rPr>
              <a:t>, also referred to as a </a:t>
            </a:r>
            <a:r>
              <a:rPr lang="en-US" b="1">
                <a:latin typeface="Times New Roman" panose="02020603050405020304" pitchFamily="18" charset="0"/>
                <a:cs typeface="Times New Roman" panose="02020603050405020304" pitchFamily="18" charset="0"/>
              </a:rPr>
              <a:t>token.</a:t>
            </a:r>
            <a:r>
              <a:rPr lang="en-US">
                <a:latin typeface="Times New Roman" panose="02020603050405020304" pitchFamily="18" charset="0"/>
                <a:cs typeface="Times New Roman" panose="02020603050405020304" pitchFamily="18" charset="0"/>
              </a:rPr>
              <a:t> The interface ID is either automatically configured from the interface's MAC address or manually configured in EUI-64 format.</a:t>
            </a:r>
          </a:p>
          <a:p>
            <a:endParaRPr lang="en-IN"/>
          </a:p>
        </p:txBody>
      </p:sp>
    </p:spTree>
    <p:extLst>
      <p:ext uri="{BB962C8B-B14F-4D97-AF65-F5344CB8AC3E}">
        <p14:creationId xmlns:p14="http://schemas.microsoft.com/office/powerpoint/2010/main" val="3091440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81001" y="-180514"/>
            <a:ext cx="561975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Basic IPv6 Address Format</a:t>
            </a:r>
            <a:endParaRPr kumimoji="0" lang="en-US" altLang="en-US" sz="4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1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290" name="Picture 2" descr="The figure shows the three parts of an IPv6 address, which are described in the nex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819150"/>
            <a:ext cx="96012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85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3575"/>
          </a:xfrm>
        </p:spPr>
        <p:txBody>
          <a:bodyPr>
            <a:normAutofit fontScale="90000"/>
          </a:bodyPr>
          <a:lstStyle/>
          <a:p>
            <a:pPr algn="just"/>
            <a:r>
              <a:rPr lang="en-US" b="1">
                <a:solidFill>
                  <a:srgbClr val="FF0000"/>
                </a:solidFill>
                <a:latin typeface="Times New Roman" panose="02020603050405020304" pitchFamily="18" charset="0"/>
                <a:cs typeface="Times New Roman" panose="02020603050405020304" pitchFamily="18" charset="0"/>
              </a:rPr>
              <a:t>Shift from IPv4 to IPv6</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00150"/>
            <a:ext cx="10953750" cy="5333999"/>
          </a:xfrm>
        </p:spPr>
        <p:txBody>
          <a:bodyPr vert="horz" lIns="91440" tIns="45720" rIns="91440" bIns="45720" rtlCol="0" anchor="t">
            <a:normAutofit fontScale="55000" lnSpcReduction="20000"/>
          </a:bodyPr>
          <a:lstStyle/>
          <a:p>
            <a:pPr marL="0" indent="0" algn="just" fontAlgn="base">
              <a:buNone/>
            </a:pPr>
            <a:r>
              <a:rPr lang="en-US" sz="5100" b="1">
                <a:latin typeface="Times New Roman" panose="02020603050405020304" pitchFamily="18" charset="0"/>
                <a:cs typeface="Times New Roman" panose="02020603050405020304" pitchFamily="18" charset="0"/>
              </a:rPr>
              <a:t>1. Large address space</a:t>
            </a:r>
          </a:p>
          <a:p>
            <a:pPr algn="just" fontAlgn="base"/>
            <a:r>
              <a:rPr lang="en-US" sz="5100">
                <a:latin typeface="Times New Roman" panose="02020603050405020304" pitchFamily="18" charset="0"/>
                <a:cs typeface="Times New Roman" panose="02020603050405020304" pitchFamily="18" charset="0"/>
              </a:rPr>
              <a:t>An IPv6 address is 128 bits long .compared with the 32 bit address of IPv4, this is a huge(2 raised 96 times) increases in the address space.</a:t>
            </a:r>
          </a:p>
          <a:p>
            <a:pPr marL="0" indent="0" algn="just" fontAlgn="base">
              <a:buNone/>
            </a:pPr>
            <a:r>
              <a:rPr lang="en-US" sz="5100" b="1">
                <a:latin typeface="Times New Roman" panose="02020603050405020304" pitchFamily="18" charset="0"/>
                <a:cs typeface="Times New Roman" panose="02020603050405020304" pitchFamily="18" charset="0"/>
              </a:rPr>
              <a:t>2. Better header format</a:t>
            </a:r>
          </a:p>
          <a:p>
            <a:pPr algn="just" fontAlgn="base"/>
            <a:r>
              <a:rPr lang="en-US" sz="5100">
                <a:latin typeface="Times New Roman" panose="02020603050405020304" pitchFamily="18" charset="0"/>
                <a:cs typeface="Times New Roman" panose="02020603050405020304" pitchFamily="18" charset="0"/>
              </a:rPr>
              <a:t>IPv6 uses a new  header format in which options are separated from the base header and inserted, when needed, between the base header and the upper layer data . </a:t>
            </a:r>
          </a:p>
          <a:p>
            <a:pPr marL="0" indent="0" algn="just" fontAlgn="base">
              <a:buNone/>
            </a:pPr>
            <a:r>
              <a:rPr lang="en-US" sz="5100" b="1">
                <a:latin typeface="Times New Roman"/>
                <a:cs typeface="Times New Roman"/>
              </a:rPr>
              <a:t>3. Allowance for extension</a:t>
            </a:r>
            <a:endParaRPr lang="en-US" sz="5100" b="1">
              <a:latin typeface="Times New Roman" panose="02020603050405020304" pitchFamily="18" charset="0"/>
              <a:cs typeface="Times New Roman" panose="02020603050405020304" pitchFamily="18" charset="0"/>
            </a:endParaRPr>
          </a:p>
          <a:p>
            <a:pPr algn="just" fontAlgn="base"/>
            <a:r>
              <a:rPr lang="en-US" sz="5100">
                <a:latin typeface="Times New Roman" panose="02020603050405020304" pitchFamily="18" charset="0"/>
                <a:cs typeface="Times New Roman" panose="02020603050405020304" pitchFamily="18" charset="0"/>
              </a:rPr>
              <a:t>IPv6 is designed to allow the extension of the protocol if required by new technologies or applications.</a:t>
            </a:r>
          </a:p>
          <a:p>
            <a:pPr marL="0" indent="0" algn="just" fontAlgn="base">
              <a:buNone/>
            </a:pPr>
            <a:r>
              <a:rPr lang="en-US" sz="5100" b="1">
                <a:latin typeface="Times New Roman" panose="02020603050405020304" pitchFamily="18" charset="0"/>
                <a:cs typeface="Times New Roman" panose="02020603050405020304" pitchFamily="18" charset="0"/>
              </a:rPr>
              <a:t>4. Support for more security</a:t>
            </a:r>
          </a:p>
          <a:p>
            <a:pPr algn="just" fontAlgn="base"/>
            <a:r>
              <a:rPr lang="en-US" sz="5100">
                <a:latin typeface="Times New Roman" panose="02020603050405020304" pitchFamily="18" charset="0"/>
                <a:cs typeface="Times New Roman" panose="02020603050405020304" pitchFamily="18" charset="0"/>
              </a:rPr>
              <a:t>The encryption and authentication options in IPv6 provide confidentiality and integrity of the packet.</a:t>
            </a:r>
          </a:p>
          <a:p>
            <a:pPr marL="0" indent="0">
              <a:buNone/>
            </a:pPr>
            <a:br>
              <a:rPr lang="en-US"/>
            </a:br>
            <a:endParaRPr lang="en-IN"/>
          </a:p>
        </p:txBody>
      </p:sp>
    </p:spTree>
    <p:extLst>
      <p:ext uri="{BB962C8B-B14F-4D97-AF65-F5344CB8AC3E}">
        <p14:creationId xmlns:p14="http://schemas.microsoft.com/office/powerpoint/2010/main" val="200544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US" sz="4400" b="1">
                <a:solidFill>
                  <a:srgbClr val="FF0000"/>
                </a:solidFill>
                <a:latin typeface="Times New Roman" panose="02020603050405020304" pitchFamily="18" charset="0"/>
                <a:cs typeface="Times New Roman" panose="02020603050405020304" pitchFamily="18" charset="0"/>
              </a:rPr>
              <a:t>            </a:t>
            </a:r>
          </a:p>
          <a:p>
            <a:pPr marL="0" indent="0">
              <a:buNone/>
            </a:pPr>
            <a:endParaRPr lang="en-US" sz="4400" b="1">
              <a:solidFill>
                <a:srgbClr val="FF0000"/>
              </a:solidFill>
              <a:latin typeface="Times New Roman" panose="02020603050405020304" pitchFamily="18" charset="0"/>
              <a:cs typeface="Times New Roman" panose="02020603050405020304" pitchFamily="18" charset="0"/>
            </a:endParaRPr>
          </a:p>
          <a:p>
            <a:pPr marL="0" indent="0" algn="ctr">
              <a:buNone/>
            </a:pPr>
            <a:r>
              <a:rPr lang="en-US" sz="4400" b="1">
                <a:solidFill>
                  <a:srgbClr val="FF0000"/>
                </a:solidFill>
                <a:latin typeface="Times New Roman" panose="02020603050405020304" pitchFamily="18" charset="0"/>
                <a:cs typeface="Times New Roman" panose="02020603050405020304" pitchFamily="18" charset="0"/>
              </a:rPr>
              <a:t>Routing Protocols</a:t>
            </a:r>
            <a:endParaRPr lang="en-IN" sz="44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14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Introduction</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a:latin typeface="Times New Roman" panose="02020603050405020304" pitchFamily="18" charset="0"/>
                <a:cs typeface="Times New Roman" panose="02020603050405020304" pitchFamily="18" charset="0"/>
              </a:rPr>
              <a:t>Routing is a process in which the layer 3 devices (either router or layer 3 switches) </a:t>
            </a:r>
            <a:r>
              <a:rPr lang="en-US">
                <a:solidFill>
                  <a:srgbClr val="FF0000"/>
                </a:solidFill>
                <a:latin typeface="Times New Roman" panose="02020603050405020304" pitchFamily="18" charset="0"/>
                <a:cs typeface="Times New Roman" panose="02020603050405020304" pitchFamily="18" charset="0"/>
              </a:rPr>
              <a:t>find the optimal path to deliver a packet from one network to another</a:t>
            </a:r>
            <a:r>
              <a:rPr lang="en-US">
                <a:latin typeface="Times New Roman" panose="02020603050405020304" pitchFamily="18" charset="0"/>
                <a:cs typeface="Times New Roman" panose="02020603050405020304" pitchFamily="18" charset="0"/>
              </a:rPr>
              <a:t>. </a:t>
            </a:r>
          </a:p>
          <a:p>
            <a:pPr algn="just"/>
            <a:r>
              <a:rPr lang="en-US">
                <a:latin typeface="Times New Roman" panose="02020603050405020304" pitchFamily="18" charset="0"/>
                <a:cs typeface="Times New Roman" panose="02020603050405020304" pitchFamily="18" charset="0"/>
              </a:rPr>
              <a:t>Dynamic routing protocols use </a:t>
            </a:r>
            <a:r>
              <a:rPr lang="en-US">
                <a:solidFill>
                  <a:srgbClr val="FF0000"/>
                </a:solidFill>
                <a:latin typeface="Times New Roman" panose="02020603050405020304" pitchFamily="18" charset="0"/>
                <a:cs typeface="Times New Roman" panose="02020603050405020304" pitchFamily="18" charset="0"/>
              </a:rPr>
              <a:t>metric, cost, and hop count </a:t>
            </a:r>
            <a:r>
              <a:rPr lang="en-US">
                <a:latin typeface="Times New Roman" panose="02020603050405020304" pitchFamily="18" charset="0"/>
                <a:cs typeface="Times New Roman" panose="02020603050405020304" pitchFamily="18" charset="0"/>
              </a:rPr>
              <a:t>to identify the </a:t>
            </a:r>
            <a:r>
              <a:rPr lang="en-US">
                <a:solidFill>
                  <a:srgbClr val="FF0000"/>
                </a:solidFill>
                <a:latin typeface="Times New Roman" panose="02020603050405020304" pitchFamily="18" charset="0"/>
                <a:cs typeface="Times New Roman" panose="02020603050405020304" pitchFamily="18" charset="0"/>
              </a:rPr>
              <a:t>best path from the path available </a:t>
            </a:r>
            <a:r>
              <a:rPr lang="en-US">
                <a:latin typeface="Times New Roman" panose="02020603050405020304" pitchFamily="18" charset="0"/>
                <a:cs typeface="Times New Roman" panose="02020603050405020304" pitchFamily="18" charset="0"/>
              </a:rPr>
              <a:t>for the destination network.  </a:t>
            </a:r>
          </a:p>
          <a:p>
            <a:pPr algn="just"/>
            <a:r>
              <a:rPr lang="en-US">
                <a:latin typeface="Times New Roman" panose="02020603050405020304" pitchFamily="18" charset="0"/>
                <a:cs typeface="Times New Roman" panose="02020603050405020304" pitchFamily="18" charset="0"/>
              </a:rPr>
              <a:t>A </a:t>
            </a:r>
            <a:r>
              <a:rPr lang="en-US" b="1">
                <a:latin typeface="Times New Roman" panose="02020603050405020304" pitchFamily="18" charset="0"/>
                <a:cs typeface="Times New Roman" panose="02020603050405020304" pitchFamily="18" charset="0"/>
              </a:rPr>
              <a:t>routing protocol</a:t>
            </a:r>
            <a:r>
              <a:rPr lang="en-US">
                <a:latin typeface="Times New Roman" panose="02020603050405020304" pitchFamily="18" charset="0"/>
                <a:cs typeface="Times New Roman" panose="02020603050405020304" pitchFamily="18" charset="0"/>
              </a:rPr>
              <a:t> specifies </a:t>
            </a:r>
            <a:r>
              <a:rPr lang="en-US">
                <a:solidFill>
                  <a:srgbClr val="FF0000"/>
                </a:solidFill>
                <a:latin typeface="Times New Roman" panose="02020603050405020304" pitchFamily="18" charset="0"/>
                <a:cs typeface="Times New Roman" panose="02020603050405020304" pitchFamily="18" charset="0"/>
              </a:rPr>
              <a:t>how routers communicate with each other to distribute information</a:t>
            </a:r>
            <a:r>
              <a:rPr lang="en-US">
                <a:latin typeface="Times New Roman" panose="02020603050405020304" pitchFamily="18" charset="0"/>
                <a:cs typeface="Times New Roman" panose="02020603050405020304" pitchFamily="18" charset="0"/>
              </a:rPr>
              <a:t> that enables them to select routes between nodes on a computer network.</a:t>
            </a:r>
            <a:r>
              <a:rPr lang="en-US" b="1"/>
              <a:t> </a:t>
            </a:r>
          </a:p>
          <a:p>
            <a:pPr algn="just"/>
            <a:r>
              <a:rPr lang="en-US" b="1">
                <a:latin typeface="Times New Roman" panose="02020603050405020304" pitchFamily="18" charset="0"/>
                <a:cs typeface="Times New Roman" panose="02020603050405020304" pitchFamily="18" charset="0"/>
              </a:rPr>
              <a:t>Routing Protocols</a:t>
            </a:r>
            <a:r>
              <a:rPr lang="en-US">
                <a:latin typeface="Times New Roman" panose="02020603050405020304" pitchFamily="18" charset="0"/>
                <a:cs typeface="Times New Roman" panose="02020603050405020304" pitchFamily="18" charset="0"/>
              </a:rPr>
              <a:t> are the </a:t>
            </a:r>
            <a:r>
              <a:rPr lang="en-US">
                <a:solidFill>
                  <a:srgbClr val="FF0000"/>
                </a:solidFill>
                <a:latin typeface="Times New Roman" panose="02020603050405020304" pitchFamily="18" charset="0"/>
                <a:cs typeface="Times New Roman" panose="02020603050405020304" pitchFamily="18" charset="0"/>
              </a:rPr>
              <a:t>set of defined rules used by the routers to communicate between source &amp; destination</a:t>
            </a:r>
            <a:r>
              <a:rPr lang="en-US">
                <a:latin typeface="Times New Roman" panose="02020603050405020304" pitchFamily="18" charset="0"/>
                <a:cs typeface="Times New Roman" panose="02020603050405020304" pitchFamily="18" charset="0"/>
              </a:rPr>
              <a:t>. They do not move the </a:t>
            </a:r>
            <a:r>
              <a:rPr lang="en-US">
                <a:solidFill>
                  <a:srgbClr val="FF0000"/>
                </a:solidFill>
                <a:latin typeface="Times New Roman" panose="02020603050405020304" pitchFamily="18" charset="0"/>
                <a:cs typeface="Times New Roman" panose="02020603050405020304" pitchFamily="18" charset="0"/>
              </a:rPr>
              <a:t>information to the source to a destination</a:t>
            </a:r>
            <a:r>
              <a:rPr lang="en-US">
                <a:latin typeface="Times New Roman" panose="02020603050405020304" pitchFamily="18" charset="0"/>
                <a:cs typeface="Times New Roman" panose="02020603050405020304" pitchFamily="18" charset="0"/>
              </a:rPr>
              <a:t>, but only </a:t>
            </a:r>
            <a:r>
              <a:rPr lang="en-US">
                <a:solidFill>
                  <a:srgbClr val="FF0000"/>
                </a:solidFill>
                <a:latin typeface="Times New Roman" panose="02020603050405020304" pitchFamily="18" charset="0"/>
                <a:cs typeface="Times New Roman" panose="02020603050405020304" pitchFamily="18" charset="0"/>
              </a:rPr>
              <a:t>update the routing table that contains the information</a:t>
            </a:r>
            <a:r>
              <a:rPr lang="en-US"/>
              <a:t>.</a:t>
            </a:r>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785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a:br>
            <a:r>
              <a:rPr lang="en-IN" b="1"/>
              <a:t>What is a Router?</a:t>
            </a:r>
            <a:br>
              <a:rPr lang="en-IN" b="1"/>
            </a:br>
            <a:endParaRPr lang="en-IN"/>
          </a:p>
        </p:txBody>
      </p:sp>
      <p:sp>
        <p:nvSpPr>
          <p:cNvPr id="3" name="Content Placeholder 2"/>
          <p:cNvSpPr>
            <a:spLocks noGrp="1"/>
          </p:cNvSpPr>
          <p:nvPr>
            <p:ph idx="1"/>
          </p:nvPr>
        </p:nvSpPr>
        <p:spPr>
          <a:xfrm>
            <a:off x="838200" y="1825625"/>
            <a:ext cx="7239000" cy="4351338"/>
          </a:xfrm>
        </p:spPr>
        <p:txBody>
          <a:bodyPr/>
          <a:lstStyle/>
          <a:p>
            <a:pPr algn="just"/>
            <a:r>
              <a:rPr lang="en-US">
                <a:latin typeface="Times New Roman" panose="02020603050405020304" pitchFamily="18" charset="0"/>
                <a:cs typeface="Times New Roman" panose="02020603050405020304" pitchFamily="18" charset="0"/>
              </a:rPr>
              <a:t>A router is </a:t>
            </a:r>
            <a:r>
              <a:rPr lang="en-US">
                <a:solidFill>
                  <a:srgbClr val="FF0000"/>
                </a:solidFill>
                <a:latin typeface="Times New Roman" panose="02020603050405020304" pitchFamily="18" charset="0"/>
                <a:cs typeface="Times New Roman" panose="02020603050405020304" pitchFamily="18" charset="0"/>
              </a:rPr>
              <a:t>a piece of network hardware in charge of routing packets to their destinations</a:t>
            </a:r>
            <a:r>
              <a:rPr lang="en-US">
                <a:latin typeface="Times New Roman" panose="02020603050405020304" pitchFamily="18" charset="0"/>
                <a:cs typeface="Times New Roman" panose="02020603050405020304" pitchFamily="18" charset="0"/>
              </a:rPr>
              <a:t>. Routers connect to </a:t>
            </a:r>
            <a:r>
              <a:rPr lang="en-US">
                <a:solidFill>
                  <a:srgbClr val="FF0000"/>
                </a:solidFill>
                <a:latin typeface="Times New Roman" panose="02020603050405020304" pitchFamily="18" charset="0"/>
                <a:cs typeface="Times New Roman" panose="02020603050405020304" pitchFamily="18" charset="0"/>
              </a:rPr>
              <a:t>two or more IP networks or subnetworks and share the data packets as per the need</a:t>
            </a:r>
            <a:r>
              <a:rPr lang="en-US">
                <a:latin typeface="Times New Roman" panose="02020603050405020304" pitchFamily="18" charset="0"/>
                <a:cs typeface="Times New Roman" panose="02020603050405020304" pitchFamily="18" charset="0"/>
              </a:rPr>
              <a:t>. Routers are used in homes and offices to connect to local networks. We can find different kinds of routers based on their power found over the internet, which helps the data packets reach their destinations.</a:t>
            </a:r>
            <a:endParaRPr lang="en-IN">
              <a:latin typeface="Times New Roman" panose="02020603050405020304" pitchFamily="18" charset="0"/>
              <a:cs typeface="Times New Roman" panose="02020603050405020304" pitchFamily="18" charset="0"/>
            </a:endParaRPr>
          </a:p>
        </p:txBody>
      </p:sp>
      <p:sp>
        <p:nvSpPr>
          <p:cNvPr id="4" name="AutoShape 2" descr="Router"/>
          <p:cNvSpPr>
            <a:spLocks noChangeAspect="1" noChangeArrowheads="1"/>
          </p:cNvSpPr>
          <p:nvPr/>
        </p:nvSpPr>
        <p:spPr bwMode="auto">
          <a:xfrm>
            <a:off x="10047721" y="344386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8890433" y="1825625"/>
            <a:ext cx="2619375" cy="2940339"/>
          </a:xfrm>
          <a:prstGeom prst="rect">
            <a:avLst/>
          </a:prstGeom>
        </p:spPr>
      </p:pic>
    </p:spTree>
    <p:extLst>
      <p:ext uri="{BB962C8B-B14F-4D97-AF65-F5344CB8AC3E}">
        <p14:creationId xmlns:p14="http://schemas.microsoft.com/office/powerpoint/2010/main" val="32105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00545"/>
            <a:ext cx="10515600" cy="5276418"/>
          </a:xfrm>
        </p:spPr>
        <p:txBody>
          <a:bodyPr>
            <a:normAutofit/>
          </a:bodyPr>
          <a:lstStyle/>
          <a:p>
            <a:pPr algn="just"/>
            <a:r>
              <a:rPr lang="en-US">
                <a:latin typeface="Times New Roman" panose="02020603050405020304" pitchFamily="18" charset="0"/>
                <a:cs typeface="Times New Roman" panose="02020603050405020304" pitchFamily="18" charset="0"/>
              </a:rPr>
              <a:t>An IP protocol provides the connectionless service, which is accompanied by two transport protocols, i.e., TCP/IP and UDP/IP, so internet protocol is also known as TCP/IP or UDP/IP.</a:t>
            </a:r>
          </a:p>
          <a:p>
            <a:pPr algn="just"/>
            <a:r>
              <a:rPr lang="en-US">
                <a:latin typeface="Times New Roman" panose="02020603050405020304" pitchFamily="18" charset="0"/>
                <a:cs typeface="Times New Roman" panose="02020603050405020304" pitchFamily="18" charset="0"/>
              </a:rPr>
              <a:t>The main function of the internet protocol is to provide </a:t>
            </a:r>
            <a:r>
              <a:rPr lang="en-US">
                <a:solidFill>
                  <a:srgbClr val="FF0000"/>
                </a:solidFill>
                <a:latin typeface="Times New Roman" panose="02020603050405020304" pitchFamily="18" charset="0"/>
                <a:cs typeface="Times New Roman" panose="02020603050405020304" pitchFamily="18" charset="0"/>
              </a:rPr>
              <a:t>addressing to the hosts, encapsulating the data into a packet structure, and routing the data from source to the destination </a:t>
            </a:r>
            <a:r>
              <a:rPr lang="en-US">
                <a:latin typeface="Times New Roman" panose="02020603050405020304" pitchFamily="18" charset="0"/>
                <a:cs typeface="Times New Roman" panose="02020603050405020304" pitchFamily="18" charset="0"/>
              </a:rPr>
              <a:t>across one or more IP networks.</a:t>
            </a:r>
          </a:p>
          <a:p>
            <a:pPr algn="just"/>
            <a:r>
              <a:rPr lang="en-US">
                <a:latin typeface="Times New Roman" panose="02020603050405020304" pitchFamily="18" charset="0"/>
                <a:cs typeface="Times New Roman" panose="02020603050405020304" pitchFamily="18" charset="0"/>
              </a:rPr>
              <a:t>In order to achieve these functionalities, internet protocol provides two major things:</a:t>
            </a:r>
          </a:p>
          <a:p>
            <a:pPr algn="just"/>
            <a:endParaRPr lang="en-US">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a:solidFill>
                  <a:srgbClr val="FF0000"/>
                </a:solidFill>
                <a:latin typeface="Times New Roman" panose="02020603050405020304" pitchFamily="18" charset="0"/>
                <a:cs typeface="Times New Roman" panose="02020603050405020304" pitchFamily="18" charset="0"/>
              </a:rPr>
              <a:t>Format of IP packet</a:t>
            </a:r>
          </a:p>
          <a:p>
            <a:pPr algn="just">
              <a:buFont typeface="Wingdings" panose="05000000000000000000" pitchFamily="2" charset="2"/>
              <a:buChar char="v"/>
            </a:pPr>
            <a:r>
              <a:rPr lang="en-US">
                <a:solidFill>
                  <a:srgbClr val="FF0000"/>
                </a:solidFill>
                <a:latin typeface="Times New Roman" panose="02020603050405020304" pitchFamily="18" charset="0"/>
                <a:cs typeface="Times New Roman" panose="02020603050405020304" pitchFamily="18" charset="0"/>
              </a:rPr>
              <a:t>IP addressing system</a:t>
            </a:r>
            <a:endParaRPr lang="en-IN">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6984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Routing table</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lgn="just"/>
            <a:r>
              <a:rPr lang="en-US">
                <a:latin typeface="Times New Roman" panose="02020603050405020304" pitchFamily="18" charset="0"/>
                <a:cs typeface="Times New Roman" panose="02020603050405020304" pitchFamily="18" charset="0"/>
              </a:rPr>
              <a:t>In computer networking, a </a:t>
            </a:r>
            <a:r>
              <a:rPr lang="en-US" b="1">
                <a:latin typeface="Times New Roman" panose="02020603050405020304" pitchFamily="18" charset="0"/>
                <a:cs typeface="Times New Roman" panose="02020603050405020304" pitchFamily="18" charset="0"/>
              </a:rPr>
              <a:t>routing table</a:t>
            </a:r>
            <a:r>
              <a:rPr lang="en-US">
                <a:latin typeface="Times New Roman" panose="02020603050405020304" pitchFamily="18" charset="0"/>
                <a:cs typeface="Times New Roman" panose="02020603050405020304" pitchFamily="18" charset="0"/>
              </a:rPr>
              <a:t>, or </a:t>
            </a:r>
            <a:r>
              <a:rPr lang="en-US" b="1">
                <a:latin typeface="Times New Roman" panose="02020603050405020304" pitchFamily="18" charset="0"/>
                <a:cs typeface="Times New Roman" panose="02020603050405020304" pitchFamily="18" charset="0"/>
              </a:rPr>
              <a:t>routing information base</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RIB</a:t>
            </a:r>
            <a:r>
              <a:rPr lang="en-US">
                <a:latin typeface="Times New Roman" panose="02020603050405020304" pitchFamily="18" charset="0"/>
                <a:cs typeface="Times New Roman" panose="02020603050405020304" pitchFamily="18" charset="0"/>
              </a:rPr>
              <a:t>), is a </a:t>
            </a:r>
            <a:r>
              <a:rPr lang="en-US">
                <a:solidFill>
                  <a:srgbClr val="FF0000"/>
                </a:solidFill>
                <a:latin typeface="Times New Roman" panose="02020603050405020304" pitchFamily="18" charset="0"/>
                <a:cs typeface="Times New Roman" panose="02020603050405020304" pitchFamily="18" charset="0"/>
              </a:rPr>
              <a:t>data table stored in a router or a network host that lists the routes to particular network destinations, and in some cases, metrics (distances) associated with those routes</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 The routing table contains information about the topology of the network immediately around it.</a:t>
            </a:r>
          </a:p>
          <a:p>
            <a:pPr algn="just"/>
            <a:r>
              <a:rPr lang="en-US" b="1">
                <a:solidFill>
                  <a:srgbClr val="FF0000"/>
                </a:solidFill>
                <a:latin typeface="Times New Roman" panose="02020603050405020304" pitchFamily="18" charset="0"/>
                <a:cs typeface="Times New Roman" panose="02020603050405020304" pitchFamily="18" charset="0"/>
              </a:rPr>
              <a:t>A routing table is a table or database that stores the location of routers based on their IP addresses</a:t>
            </a:r>
            <a:r>
              <a:rPr lang="en-US">
                <a:solidFill>
                  <a:srgbClr val="FF0000"/>
                </a:solidFill>
                <a:latin typeface="Times New Roman" panose="02020603050405020304" pitchFamily="18" charset="0"/>
                <a:cs typeface="Times New Roman" panose="02020603050405020304" pitchFamily="18" charset="0"/>
              </a:rPr>
              <a:t>. </a:t>
            </a:r>
            <a:r>
              <a:rPr lang="en-US" b="1">
                <a:solidFill>
                  <a:srgbClr val="FF0000"/>
                </a:solidFill>
                <a:latin typeface="Times New Roman" panose="02020603050405020304" pitchFamily="18" charset="0"/>
                <a:cs typeface="Times New Roman" panose="02020603050405020304" pitchFamily="18" charset="0"/>
              </a:rPr>
              <a:t>This table acts as an address map to various networks</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and is usually stored in the RAM of most routers or forwarding devices. As such, a routing table contains information about various networks, and how to get to them.</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4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Example</a:t>
            </a:r>
            <a:endParaRPr lang="en-IN" b="1">
              <a:solidFill>
                <a:srgbClr val="FF0000"/>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stretch>
            <a:fillRect/>
          </a:stretch>
        </p:blipFill>
        <p:spPr>
          <a:xfrm>
            <a:off x="4904509" y="1690688"/>
            <a:ext cx="7100454" cy="4626985"/>
          </a:xfrm>
          <a:prstGeom prst="rect">
            <a:avLst/>
          </a:prstGeom>
        </p:spPr>
      </p:pic>
      <p:sp>
        <p:nvSpPr>
          <p:cNvPr id="9" name="TextBox 8"/>
          <p:cNvSpPr txBox="1"/>
          <p:nvPr/>
        </p:nvSpPr>
        <p:spPr>
          <a:xfrm>
            <a:off x="290945" y="2092036"/>
            <a:ext cx="4128655"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Looking at the first entry below, suppose PC1 would like to send a packet to PC3 on the destination at 101.25.67.0. </a:t>
            </a: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However, PC3 is not on PC1’s network, so </a:t>
            </a:r>
            <a:r>
              <a:rPr lang="en-US" sz="2000">
                <a:solidFill>
                  <a:srgbClr val="FF0000"/>
                </a:solidFill>
                <a:latin typeface="Times New Roman" panose="02020603050405020304" pitchFamily="18" charset="0"/>
                <a:cs typeface="Times New Roman" panose="02020603050405020304" pitchFamily="18" charset="0"/>
              </a:rPr>
              <a:t>PC1 forwards this packet to Router A.</a:t>
            </a:r>
            <a:r>
              <a:rPr lang="en-US" sz="200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Upon arrival at Router A, the router checks its routing table for a path to destination 101.25.67.0:</a:t>
            </a: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080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819" y="1091335"/>
            <a:ext cx="5728854" cy="4935392"/>
          </a:xfrm>
        </p:spPr>
        <p:txBody>
          <a:bodyPr>
            <a:noAutofit/>
          </a:bodyPr>
          <a:lstStyle/>
          <a:p>
            <a:pPr algn="just"/>
            <a:r>
              <a:rPr lang="en-US">
                <a:latin typeface="Times New Roman" panose="02020603050405020304" pitchFamily="18" charset="0"/>
                <a:cs typeface="Times New Roman" panose="02020603050405020304" pitchFamily="18" charset="0"/>
              </a:rPr>
              <a:t>Now let’s consider the second entry. Suppose a user on </a:t>
            </a:r>
            <a:r>
              <a:rPr lang="en-US">
                <a:solidFill>
                  <a:srgbClr val="FF0000"/>
                </a:solidFill>
                <a:latin typeface="Times New Roman" panose="02020603050405020304" pitchFamily="18" charset="0"/>
                <a:cs typeface="Times New Roman" panose="02020603050405020304" pitchFamily="18" charset="0"/>
              </a:rPr>
              <a:t>PC1 wants to send a packet to PC25 on the network 200.0.2.0. </a:t>
            </a:r>
          </a:p>
          <a:p>
            <a:pPr algn="just"/>
            <a:r>
              <a:rPr lang="en-US">
                <a:latin typeface="Times New Roman" panose="02020603050405020304" pitchFamily="18" charset="0"/>
                <a:cs typeface="Times New Roman" panose="02020603050405020304" pitchFamily="18" charset="0"/>
              </a:rPr>
              <a:t>Router A </a:t>
            </a:r>
            <a:r>
              <a:rPr lang="en-US">
                <a:solidFill>
                  <a:srgbClr val="FF0000"/>
                </a:solidFill>
                <a:latin typeface="Times New Roman" panose="02020603050405020304" pitchFamily="18" charset="0"/>
                <a:cs typeface="Times New Roman" panose="02020603050405020304" pitchFamily="18" charset="0"/>
              </a:rPr>
              <a:t>will check its routing table for an entry to the address on which PC25 is located</a:t>
            </a:r>
            <a:r>
              <a:rPr lang="en-US">
                <a:latin typeface="Times New Roman" panose="02020603050405020304" pitchFamily="18" charset="0"/>
                <a:cs typeface="Times New Roman" panose="02020603050405020304" pitchFamily="18" charset="0"/>
              </a:rPr>
              <a:t>. </a:t>
            </a:r>
          </a:p>
          <a:p>
            <a:pPr algn="just"/>
            <a:r>
              <a:rPr lang="en-US">
                <a:latin typeface="Times New Roman" panose="02020603050405020304" pitchFamily="18" charset="0"/>
                <a:cs typeface="Times New Roman" panose="02020603050405020304" pitchFamily="18" charset="0"/>
              </a:rPr>
              <a:t>Since there is no recorded entry, Router A forwards this packet to the </a:t>
            </a:r>
            <a:r>
              <a:rPr lang="en-US">
                <a:solidFill>
                  <a:srgbClr val="FF0000"/>
                </a:solidFill>
                <a:latin typeface="Times New Roman" panose="02020603050405020304" pitchFamily="18" charset="0"/>
                <a:cs typeface="Times New Roman" panose="02020603050405020304" pitchFamily="18" charset="0"/>
              </a:rPr>
              <a:t>default gateway at 10.0.0.1 through the interface eth0 </a:t>
            </a:r>
            <a:r>
              <a:rPr lang="en-US">
                <a:latin typeface="Times New Roman" panose="02020603050405020304" pitchFamily="18" charset="0"/>
                <a:cs typeface="Times New Roman" panose="02020603050405020304" pitchFamily="18" charset="0"/>
              </a:rPr>
              <a:t>to other networks connected to it:</a:t>
            </a:r>
            <a:endParaRPr lang="en-IN">
              <a:latin typeface="Times New Roman" panose="02020603050405020304" pitchFamily="18" charset="0"/>
              <a:cs typeface="Times New Roman" panose="02020603050405020304" pitchFamily="18" charset="0"/>
            </a:endParaRPr>
          </a:p>
        </p:txBody>
      </p:sp>
      <p:sp>
        <p:nvSpPr>
          <p:cNvPr id="4" name="AutoShape 2" descr="routingtable entry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6731145" y="1091334"/>
            <a:ext cx="5019675" cy="4658302"/>
          </a:xfrm>
          <a:prstGeom prst="rect">
            <a:avLst/>
          </a:prstGeom>
        </p:spPr>
      </p:pic>
    </p:spTree>
    <p:extLst>
      <p:ext uri="{BB962C8B-B14F-4D97-AF65-F5344CB8AC3E}">
        <p14:creationId xmlns:p14="http://schemas.microsoft.com/office/powerpoint/2010/main" val="2397259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The default gateway route is always present in any routing table. It’s used when there is no entry for a specific network on the routing table.</a:t>
            </a:r>
          </a:p>
          <a:p>
            <a:pPr algn="just"/>
            <a:r>
              <a:rPr lang="en-US">
                <a:latin typeface="Times New Roman" panose="02020603050405020304" pitchFamily="18" charset="0"/>
                <a:cs typeface="Times New Roman" panose="02020603050405020304" pitchFamily="18" charset="0"/>
              </a:rPr>
              <a:t> The default gateway usually connects to other remote networks. For example, in a home environment, the default gateway is connected to the Internet.</a:t>
            </a:r>
          </a:p>
          <a:p>
            <a:pPr algn="just"/>
            <a:r>
              <a:rPr lang="en-US">
                <a:latin typeface="Times New Roman" panose="02020603050405020304" pitchFamily="18" charset="0"/>
                <a:cs typeface="Times New Roman" panose="02020603050405020304" pitchFamily="18" charset="0"/>
              </a:rPr>
              <a:t>In the third and final entry, just like the first entry, a packet addressed </a:t>
            </a:r>
            <a:r>
              <a:rPr lang="en-US">
                <a:solidFill>
                  <a:srgbClr val="FF0000"/>
                </a:solidFill>
                <a:latin typeface="Times New Roman" panose="02020603050405020304" pitchFamily="18" charset="0"/>
                <a:cs typeface="Times New Roman" panose="02020603050405020304" pitchFamily="18" charset="0"/>
              </a:rPr>
              <a:t>to destination 192.25.67.0 will be forwarded to the gateway at 10.0.0.3 through interface eth5:</a:t>
            </a:r>
            <a:endParaRPr lang="en-IN">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832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79580" y="885753"/>
            <a:ext cx="7455911" cy="5140974"/>
          </a:xfrm>
          <a:prstGeom prst="rect">
            <a:avLst/>
          </a:prstGeom>
        </p:spPr>
      </p:pic>
    </p:spTree>
    <p:extLst>
      <p:ext uri="{BB962C8B-B14F-4D97-AF65-F5344CB8AC3E}">
        <p14:creationId xmlns:p14="http://schemas.microsoft.com/office/powerpoint/2010/main" val="951287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a:solidFill>
                  <a:srgbClr val="FF0000"/>
                </a:solidFill>
                <a:latin typeface="Times New Roman" panose="02020603050405020304" pitchFamily="18" charset="0"/>
                <a:cs typeface="Times New Roman" panose="02020603050405020304" pitchFamily="18" charset="0"/>
              </a:rPr>
            </a:br>
            <a:r>
              <a:rPr lang="en-IN" b="1">
                <a:solidFill>
                  <a:srgbClr val="FF0000"/>
                </a:solidFill>
                <a:latin typeface="Times New Roman" panose="02020603050405020304" pitchFamily="18" charset="0"/>
                <a:cs typeface="Times New Roman" panose="02020603050405020304" pitchFamily="18" charset="0"/>
              </a:rPr>
              <a:t>Types of Routing Protocols</a:t>
            </a:r>
            <a:br>
              <a:rPr lang="en-IN" b="1"/>
            </a:br>
            <a:endParaRPr lang="en-IN"/>
          </a:p>
        </p:txBody>
      </p:sp>
      <p:sp>
        <p:nvSpPr>
          <p:cNvPr id="3" name="Content Placeholder 2"/>
          <p:cNvSpPr>
            <a:spLocks noGrp="1"/>
          </p:cNvSpPr>
          <p:nvPr>
            <p:ph idx="1"/>
          </p:nvPr>
        </p:nvSpPr>
        <p:spPr>
          <a:xfrm>
            <a:off x="838199" y="1825625"/>
            <a:ext cx="6310745" cy="4351338"/>
          </a:xfrm>
        </p:spPr>
        <p:txBody>
          <a:bodyPr/>
          <a:lstStyle/>
          <a:p>
            <a:pPr marL="0" indent="0" algn="just">
              <a:buNone/>
            </a:pPr>
            <a:r>
              <a:rPr lang="en-US" sz="3600">
                <a:latin typeface="Times New Roman" panose="02020603050405020304" pitchFamily="18" charset="0"/>
                <a:cs typeface="Times New Roman" panose="02020603050405020304" pitchFamily="18" charset="0"/>
              </a:rPr>
              <a:t>There are mainly two types of Network Routing Protocols:</a:t>
            </a:r>
          </a:p>
          <a:p>
            <a:pPr marL="0" indent="0" algn="just">
              <a:buNone/>
            </a:pPr>
            <a:endParaRPr lang="en-US" sz="3600">
              <a:latin typeface="Times New Roman" panose="02020603050405020304" pitchFamily="18" charset="0"/>
              <a:cs typeface="Times New Roman" panose="02020603050405020304" pitchFamily="18" charset="0"/>
            </a:endParaRPr>
          </a:p>
          <a:p>
            <a:pPr algn="just"/>
            <a:r>
              <a:rPr lang="en-US" sz="3600" b="1">
                <a:latin typeface="Times New Roman" panose="02020603050405020304" pitchFamily="18" charset="0"/>
                <a:cs typeface="Times New Roman" panose="02020603050405020304" pitchFamily="18" charset="0"/>
              </a:rPr>
              <a:t>Static</a:t>
            </a:r>
          </a:p>
          <a:p>
            <a:pPr algn="just"/>
            <a:r>
              <a:rPr lang="en-US" sz="3600" b="1">
                <a:latin typeface="Times New Roman" panose="02020603050405020304" pitchFamily="18" charset="0"/>
                <a:cs typeface="Times New Roman" panose="02020603050405020304" pitchFamily="18" charset="0"/>
              </a:rPr>
              <a:t>Dynamic</a:t>
            </a:r>
          </a:p>
          <a:p>
            <a:pPr algn="just"/>
            <a:r>
              <a:rPr lang="en-IN" b="1">
                <a:latin typeface="Times New Roman" panose="02020603050405020304" pitchFamily="18" charset="0"/>
                <a:cs typeface="Times New Roman" panose="02020603050405020304" pitchFamily="18" charset="0"/>
              </a:rPr>
              <a:t>Default Routing</a:t>
            </a:r>
            <a:endParaRPr lang="en-US" sz="3600" b="1">
              <a:latin typeface="Times New Roman" panose="02020603050405020304" pitchFamily="18" charset="0"/>
              <a:cs typeface="Times New Roman" panose="02020603050405020304" pitchFamily="18" charset="0"/>
            </a:endParaRPr>
          </a:p>
          <a:p>
            <a:endParaRPr lang="en-IN"/>
          </a:p>
        </p:txBody>
      </p:sp>
      <p:sp>
        <p:nvSpPr>
          <p:cNvPr id="4" name="AutoShape 6" descr="Types of Routing"/>
          <p:cNvSpPr>
            <a:spLocks noChangeAspect="1" noChangeArrowheads="1"/>
          </p:cNvSpPr>
          <p:nvPr/>
        </p:nvSpPr>
        <p:spPr bwMode="auto">
          <a:xfrm>
            <a:off x="8676120" y="44691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6165849" y="2764126"/>
            <a:ext cx="5325341" cy="3054783"/>
          </a:xfrm>
          <a:prstGeom prst="rect">
            <a:avLst/>
          </a:prstGeom>
        </p:spPr>
      </p:pic>
    </p:spTree>
    <p:extLst>
      <p:ext uri="{BB962C8B-B14F-4D97-AF65-F5344CB8AC3E}">
        <p14:creationId xmlns:p14="http://schemas.microsoft.com/office/powerpoint/2010/main" val="1569123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Static Routing</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Static routing is a process in which we have to manually add routes to the routing table. </a:t>
            </a:r>
            <a:r>
              <a:rPr lang="en-US"/>
              <a:t>Another name for </a:t>
            </a:r>
            <a:r>
              <a:rPr lang="en-US" b="1"/>
              <a:t>Static Routing</a:t>
            </a:r>
            <a:r>
              <a:rPr lang="en-US"/>
              <a:t> is </a:t>
            </a:r>
            <a:r>
              <a:rPr lang="en-US" b="1" err="1"/>
              <a:t>Nonadaptive</a:t>
            </a:r>
            <a:r>
              <a:rPr lang="en-US" b="1"/>
              <a:t> Routing</a:t>
            </a:r>
            <a:r>
              <a:rPr lang="en-US"/>
              <a:t>..</a:t>
            </a:r>
          </a:p>
          <a:p>
            <a:pPr algn="just"/>
            <a:r>
              <a:rPr lang="en-US">
                <a:latin typeface="Times New Roman" panose="02020603050405020304" pitchFamily="18" charset="0"/>
                <a:cs typeface="Times New Roman" panose="02020603050405020304" pitchFamily="18" charset="0"/>
              </a:rPr>
              <a:t>Let's suppose our </a:t>
            </a:r>
            <a:r>
              <a:rPr lang="en-US">
                <a:solidFill>
                  <a:srgbClr val="FF0000"/>
                </a:solidFill>
                <a:latin typeface="Times New Roman" panose="02020603050405020304" pitchFamily="18" charset="0"/>
                <a:cs typeface="Times New Roman" panose="02020603050405020304" pitchFamily="18" charset="0"/>
              </a:rPr>
              <a:t>computer wants to connect with another computer</a:t>
            </a:r>
            <a:r>
              <a:rPr lang="en-US">
                <a:latin typeface="Times New Roman" panose="02020603050405020304" pitchFamily="18" charset="0"/>
                <a:cs typeface="Times New Roman" panose="02020603050405020304" pitchFamily="18" charset="0"/>
              </a:rPr>
              <a:t>, and there are </a:t>
            </a:r>
            <a:r>
              <a:rPr lang="en-US">
                <a:solidFill>
                  <a:srgbClr val="FF0000"/>
                </a:solidFill>
                <a:latin typeface="Times New Roman" panose="02020603050405020304" pitchFamily="18" charset="0"/>
                <a:cs typeface="Times New Roman" panose="02020603050405020304" pitchFamily="18" charset="0"/>
              </a:rPr>
              <a:t>ten different networks between them</a:t>
            </a:r>
            <a:r>
              <a:rPr lang="en-US">
                <a:latin typeface="Times New Roman" panose="02020603050405020304" pitchFamily="18" charset="0"/>
                <a:cs typeface="Times New Roman" panose="02020603050405020304" pitchFamily="18" charset="0"/>
              </a:rPr>
              <a:t>. When we want to </a:t>
            </a:r>
            <a:r>
              <a:rPr lang="en-US">
                <a:solidFill>
                  <a:srgbClr val="FF0000"/>
                </a:solidFill>
                <a:latin typeface="Times New Roman" panose="02020603050405020304" pitchFamily="18" charset="0"/>
                <a:cs typeface="Times New Roman" panose="02020603050405020304" pitchFamily="18" charset="0"/>
              </a:rPr>
              <a:t>connect both the computers, we have to give the information manually about the networks through which we want to connect to the router, then only the exchange of data can be possible</a:t>
            </a:r>
            <a:r>
              <a:rPr lang="en-US">
                <a:latin typeface="Times New Roman" panose="02020603050405020304" pitchFamily="18" charset="0"/>
                <a:cs typeface="Times New Roman" panose="02020603050405020304" pitchFamily="18" charset="0"/>
              </a:rPr>
              <a:t>. </a:t>
            </a:r>
          </a:p>
          <a:p>
            <a:pPr algn="just"/>
            <a:r>
              <a:rPr lang="en-US">
                <a:latin typeface="Times New Roman" panose="02020603050405020304" pitchFamily="18" charset="0"/>
                <a:cs typeface="Times New Roman" panose="02020603050405020304" pitchFamily="18" charset="0"/>
              </a:rPr>
              <a:t>This process is said to be Static Routing.</a:t>
            </a: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756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7527"/>
            <a:ext cx="10515600" cy="5624946"/>
          </a:xfrm>
        </p:spPr>
        <p:txBody>
          <a:bodyPr>
            <a:normAutofit lnSpcReduction="10000"/>
          </a:bodyPr>
          <a:lstStyle/>
          <a:p>
            <a:pPr algn="just"/>
            <a:r>
              <a:rPr lang="en-US">
                <a:latin typeface="Times New Roman" panose="02020603050405020304" pitchFamily="18" charset="0"/>
                <a:cs typeface="Times New Roman" panose="02020603050405020304" pitchFamily="18" charset="0"/>
              </a:rPr>
              <a:t>In static routing, </a:t>
            </a:r>
            <a:r>
              <a:rPr lang="en-US">
                <a:solidFill>
                  <a:srgbClr val="FF0000"/>
                </a:solidFill>
                <a:latin typeface="Times New Roman" panose="02020603050405020304" pitchFamily="18" charset="0"/>
                <a:cs typeface="Times New Roman" panose="02020603050405020304" pitchFamily="18" charset="0"/>
              </a:rPr>
              <a:t>commands are manually configured by network administrator</a:t>
            </a:r>
            <a:r>
              <a:rPr lang="en-US">
                <a:latin typeface="Times New Roman" panose="02020603050405020304" pitchFamily="18" charset="0"/>
                <a:cs typeface="Times New Roman" panose="02020603050405020304" pitchFamily="18" charset="0"/>
              </a:rPr>
              <a:t>. The routes, </a:t>
            </a:r>
            <a:r>
              <a:rPr lang="en-US">
                <a:solidFill>
                  <a:srgbClr val="FF0000"/>
                </a:solidFill>
                <a:latin typeface="Times New Roman" panose="02020603050405020304" pitchFamily="18" charset="0"/>
                <a:cs typeface="Times New Roman" panose="02020603050405020304" pitchFamily="18" charset="0"/>
              </a:rPr>
              <a:t>which configured by using static routing are permanent routes</a:t>
            </a:r>
            <a:r>
              <a:rPr lang="en-US">
                <a:latin typeface="Times New Roman" panose="02020603050405020304" pitchFamily="18" charset="0"/>
                <a:cs typeface="Times New Roman" panose="02020603050405020304" pitchFamily="18" charset="0"/>
              </a:rPr>
              <a:t>. These routes will not changed until changed by manual configuration.</a:t>
            </a:r>
          </a:p>
          <a:p>
            <a:pPr algn="just"/>
            <a:r>
              <a:rPr lang="en-US">
                <a:latin typeface="Times New Roman" panose="02020603050405020304" pitchFamily="18" charset="0"/>
                <a:cs typeface="Times New Roman" panose="02020603050405020304" pitchFamily="18" charset="0"/>
              </a:rPr>
              <a:t>To configure static routing, we require </a:t>
            </a:r>
            <a:r>
              <a:rPr lang="en-US">
                <a:solidFill>
                  <a:srgbClr val="FF0000"/>
                </a:solidFill>
                <a:latin typeface="Times New Roman" panose="02020603050405020304" pitchFamily="18" charset="0"/>
                <a:cs typeface="Times New Roman" panose="02020603050405020304" pitchFamily="18" charset="0"/>
              </a:rPr>
              <a:t>network ID, subnet mask and next-hop address</a:t>
            </a:r>
            <a:r>
              <a:rPr lang="en-US">
                <a:latin typeface="Times New Roman" panose="02020603050405020304" pitchFamily="18" charset="0"/>
                <a:cs typeface="Times New Roman" panose="02020603050405020304" pitchFamily="18" charset="0"/>
              </a:rPr>
              <a:t>. Static routing is used for </a:t>
            </a:r>
            <a:r>
              <a:rPr lang="en-US">
                <a:solidFill>
                  <a:srgbClr val="FF0000"/>
                </a:solidFill>
                <a:latin typeface="Times New Roman" panose="02020603050405020304" pitchFamily="18" charset="0"/>
                <a:cs typeface="Times New Roman" panose="02020603050405020304" pitchFamily="18" charset="0"/>
              </a:rPr>
              <a:t>small organizations within a network of 10-15 routers</a:t>
            </a:r>
            <a:r>
              <a:rPr lang="en-US">
                <a:latin typeface="Times New Roman" panose="02020603050405020304" pitchFamily="18" charset="0"/>
                <a:cs typeface="Times New Roman" panose="02020603050405020304" pitchFamily="18" charset="0"/>
              </a:rPr>
              <a:t>. Static routes are fast and secure. AD value of static route is 1.</a:t>
            </a:r>
          </a:p>
          <a:p>
            <a:pPr marL="0" indent="0" algn="just">
              <a:buNone/>
            </a:pPr>
            <a:r>
              <a:rPr lang="en-US" b="1">
                <a:solidFill>
                  <a:srgbClr val="FF0000"/>
                </a:solidFill>
                <a:latin typeface="Times New Roman" panose="02020603050405020304" pitchFamily="18" charset="0"/>
                <a:cs typeface="Times New Roman" panose="02020603050405020304" pitchFamily="18" charset="0"/>
              </a:rPr>
              <a:t>Configuring Static Route</a:t>
            </a:r>
            <a:r>
              <a:rPr lang="en-US">
                <a:latin typeface="Times New Roman" panose="02020603050405020304" pitchFamily="18" charset="0"/>
                <a:cs typeface="Times New Roman" panose="02020603050405020304" pitchFamily="18" charset="0"/>
              </a:rPr>
              <a:t>: There are two ways to configure static routing.</a:t>
            </a:r>
          </a:p>
          <a:p>
            <a:pPr algn="just"/>
            <a:r>
              <a:rPr lang="en-US">
                <a:latin typeface="Times New Roman" panose="02020603050405020304" pitchFamily="18" charset="0"/>
                <a:cs typeface="Times New Roman" panose="02020603050405020304" pitchFamily="18" charset="0"/>
              </a:rPr>
              <a:t>Router(</a:t>
            </a:r>
            <a:r>
              <a:rPr lang="en-US" err="1">
                <a:latin typeface="Times New Roman" panose="02020603050405020304" pitchFamily="18" charset="0"/>
                <a:cs typeface="Times New Roman" panose="02020603050405020304" pitchFamily="18" charset="0"/>
              </a:rPr>
              <a:t>config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ip</a:t>
            </a:r>
            <a:r>
              <a:rPr lang="en-US">
                <a:latin typeface="Times New Roman" panose="02020603050405020304" pitchFamily="18" charset="0"/>
                <a:cs typeface="Times New Roman" panose="02020603050405020304" pitchFamily="18" charset="0"/>
              </a:rPr>
              <a:t> route &lt;Destination Network ID&gt; &lt;Destination Subnet Mask&gt; &lt;Next-hop IP address &gt;</a:t>
            </a:r>
          </a:p>
          <a:p>
            <a:pPr algn="just"/>
            <a:r>
              <a:rPr lang="en-US">
                <a:latin typeface="Times New Roman" panose="02020603050405020304" pitchFamily="18" charset="0"/>
                <a:cs typeface="Times New Roman" panose="02020603050405020304" pitchFamily="18" charset="0"/>
              </a:rPr>
              <a:t>Router(</a:t>
            </a:r>
            <a:r>
              <a:rPr lang="en-US" err="1">
                <a:latin typeface="Times New Roman" panose="02020603050405020304" pitchFamily="18" charset="0"/>
                <a:cs typeface="Times New Roman" panose="02020603050405020304" pitchFamily="18" charset="0"/>
              </a:rPr>
              <a:t>config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ip</a:t>
            </a:r>
            <a:r>
              <a:rPr lang="en-US">
                <a:latin typeface="Times New Roman" panose="02020603050405020304" pitchFamily="18" charset="0"/>
                <a:cs typeface="Times New Roman" panose="02020603050405020304" pitchFamily="18" charset="0"/>
              </a:rPr>
              <a:t> route &lt;Destination Network ID&gt; &lt;Destination Subnet Mask&gt; &lt;Exit interface type&gt;&lt;interface number&gt;</a:t>
            </a:r>
          </a:p>
          <a:p>
            <a:endParaRPr lang="en-IN"/>
          </a:p>
        </p:txBody>
      </p:sp>
    </p:spTree>
    <p:extLst>
      <p:ext uri="{BB962C8B-B14F-4D97-AF65-F5344CB8AC3E}">
        <p14:creationId xmlns:p14="http://schemas.microsoft.com/office/powerpoint/2010/main" val="869986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solidFill>
                  <a:srgbClr val="FF0000"/>
                </a:solidFill>
                <a:latin typeface="Times New Roman" panose="02020603050405020304" pitchFamily="18" charset="0"/>
                <a:cs typeface="Times New Roman" panose="02020603050405020304" pitchFamily="18" charset="0"/>
              </a:rPr>
              <a:t>Configuration</a:t>
            </a:r>
            <a:endParaRPr lang="en-IN">
              <a:solidFill>
                <a:srgbClr val="FF0000"/>
              </a:solidFill>
              <a:latin typeface="Times New Roman" panose="02020603050405020304" pitchFamily="18" charset="0"/>
              <a:cs typeface="Times New Roman" panose="02020603050405020304" pitchFamily="18" charset="0"/>
            </a:endParaRPr>
          </a:p>
        </p:txBody>
      </p:sp>
      <p:pic>
        <p:nvPicPr>
          <p:cNvPr id="3074" name="Picture 2" descr="https://media.geeksforgeeks.org/wp-content/uploads/ccoco-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5200" y="1579852"/>
            <a:ext cx="7001309" cy="465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58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Default routing</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Default routing is configured only </a:t>
            </a:r>
            <a:r>
              <a:rPr lang="en-US">
                <a:solidFill>
                  <a:srgbClr val="FF0000"/>
                </a:solidFill>
                <a:latin typeface="Times New Roman" panose="02020603050405020304" pitchFamily="18" charset="0"/>
                <a:cs typeface="Times New Roman" panose="02020603050405020304" pitchFamily="18" charset="0"/>
              </a:rPr>
              <a:t>when destination is unknown</a:t>
            </a:r>
            <a:r>
              <a:rPr lang="en-US">
                <a:latin typeface="Times New Roman" panose="02020603050405020304" pitchFamily="18" charset="0"/>
                <a:cs typeface="Times New Roman" panose="02020603050405020304" pitchFamily="18" charset="0"/>
              </a:rPr>
              <a:t>. It is also configured manually. </a:t>
            </a:r>
          </a:p>
          <a:p>
            <a:pPr algn="just"/>
            <a:r>
              <a:rPr lang="en-US">
                <a:latin typeface="Times New Roman" panose="02020603050405020304" pitchFamily="18" charset="0"/>
                <a:cs typeface="Times New Roman" panose="02020603050405020304" pitchFamily="18" charset="0"/>
              </a:rPr>
              <a:t>Default routing path </a:t>
            </a:r>
            <a:r>
              <a:rPr lang="en-US">
                <a:solidFill>
                  <a:srgbClr val="FF0000"/>
                </a:solidFill>
                <a:latin typeface="Times New Roman" panose="02020603050405020304" pitchFamily="18" charset="0"/>
                <a:cs typeface="Times New Roman" panose="02020603050405020304" pitchFamily="18" charset="0"/>
              </a:rPr>
              <a:t>is least preferred path</a:t>
            </a:r>
            <a:r>
              <a:rPr lang="en-US">
                <a:latin typeface="Times New Roman" panose="02020603050405020304" pitchFamily="18" charset="0"/>
                <a:cs typeface="Times New Roman" panose="02020603050405020304" pitchFamily="18" charset="0"/>
              </a:rPr>
              <a:t>. When there is no entry for the </a:t>
            </a:r>
            <a:r>
              <a:rPr lang="en-US">
                <a:solidFill>
                  <a:srgbClr val="FF0000"/>
                </a:solidFill>
                <a:latin typeface="Times New Roman" panose="02020603050405020304" pitchFamily="18" charset="0"/>
                <a:cs typeface="Times New Roman" panose="02020603050405020304" pitchFamily="18" charset="0"/>
              </a:rPr>
              <a:t>destination network in a routing table</a:t>
            </a:r>
            <a:r>
              <a:rPr lang="en-US">
                <a:latin typeface="Times New Roman" panose="02020603050405020304" pitchFamily="18" charset="0"/>
                <a:cs typeface="Times New Roman" panose="02020603050405020304" pitchFamily="18" charset="0"/>
              </a:rPr>
              <a:t>, the </a:t>
            </a:r>
            <a:r>
              <a:rPr lang="en-US">
                <a:solidFill>
                  <a:srgbClr val="FF0000"/>
                </a:solidFill>
                <a:latin typeface="Times New Roman" panose="02020603050405020304" pitchFamily="18" charset="0"/>
                <a:cs typeface="Times New Roman" panose="02020603050405020304" pitchFamily="18" charset="0"/>
              </a:rPr>
              <a:t>router will forward the packet to its default route</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This is the method where the router is configured to send all packets toward a single router (next hop). It doesn’t matter to which network the packet belongs, it is forwarded out to the router which is configured for default routing. It is generally used with stub routers. </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98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Types of IP Address Schemes</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US">
                <a:latin typeface="Times New Roman" panose="02020603050405020304" pitchFamily="18" charset="0"/>
                <a:cs typeface="Times New Roman" panose="02020603050405020304" pitchFamily="18" charset="0"/>
              </a:rPr>
              <a:t>IP Address is of two types:</a:t>
            </a:r>
          </a:p>
          <a:p>
            <a:pPr algn="just"/>
            <a:r>
              <a:rPr lang="en-US">
                <a:solidFill>
                  <a:srgbClr val="FF0000"/>
                </a:solidFill>
                <a:latin typeface="Times New Roman" panose="02020603050405020304" pitchFamily="18" charset="0"/>
                <a:cs typeface="Times New Roman" panose="02020603050405020304" pitchFamily="18" charset="0"/>
              </a:rPr>
              <a:t>IPv4</a:t>
            </a:r>
          </a:p>
          <a:p>
            <a:pPr algn="just"/>
            <a:r>
              <a:rPr lang="en-US">
                <a:solidFill>
                  <a:srgbClr val="FF0000"/>
                </a:solidFill>
                <a:latin typeface="Times New Roman" panose="02020603050405020304" pitchFamily="18" charset="0"/>
                <a:cs typeface="Times New Roman" panose="02020603050405020304" pitchFamily="18" charset="0"/>
              </a:rPr>
              <a:t>IPv6 </a:t>
            </a:r>
          </a:p>
          <a:p>
            <a:pPr marL="0" indent="0" algn="just">
              <a:buNone/>
            </a:pPr>
            <a:endParaRPr lang="en-IN">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884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solidFill>
                  <a:srgbClr val="FF0000"/>
                </a:solidFill>
                <a:latin typeface="Times New Roman" panose="02020603050405020304" pitchFamily="18" charset="0"/>
                <a:cs typeface="Times New Roman" panose="02020603050405020304" pitchFamily="18" charset="0"/>
              </a:rPr>
              <a:t>Dynamic Routing:</a:t>
            </a:r>
            <a:endParaRPr lang="en-IN">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4699866"/>
          </a:xfrm>
        </p:spPr>
        <p:txBody>
          <a:bodyPr/>
          <a:lstStyle/>
          <a:p>
            <a:pPr marL="0" indent="0" algn="just">
              <a:buNone/>
            </a:pPr>
            <a:r>
              <a:rPr lang="en-US">
                <a:latin typeface="Times New Roman" panose="02020603050405020304" pitchFamily="18" charset="0"/>
                <a:cs typeface="Times New Roman" panose="02020603050405020304" pitchFamily="18" charset="0"/>
              </a:rPr>
              <a:t>Dynamic routing makes </a:t>
            </a:r>
            <a:r>
              <a:rPr lang="en-US">
                <a:solidFill>
                  <a:srgbClr val="FF0000"/>
                </a:solidFill>
                <a:latin typeface="Times New Roman" panose="02020603050405020304" pitchFamily="18" charset="0"/>
                <a:cs typeface="Times New Roman" panose="02020603050405020304" pitchFamily="18" charset="0"/>
              </a:rPr>
              <a:t>automatic adjustments of the routes according to the current state of the route in the routing table</a:t>
            </a:r>
            <a:r>
              <a:rPr lang="en-US">
                <a:latin typeface="Times New Roman" panose="02020603050405020304" pitchFamily="18" charset="0"/>
                <a:cs typeface="Times New Roman" panose="02020603050405020304" pitchFamily="18" charset="0"/>
              </a:rPr>
              <a:t>. </a:t>
            </a:r>
          </a:p>
          <a:p>
            <a:pPr marL="0" indent="0" algn="just">
              <a:buNone/>
            </a:pPr>
            <a:r>
              <a:rPr lang="en-US">
                <a:latin typeface="Times New Roman" panose="02020603050405020304" pitchFamily="18" charset="0"/>
                <a:cs typeface="Times New Roman" panose="02020603050405020304" pitchFamily="18" charset="0"/>
              </a:rPr>
              <a:t>Dynamic routing uses protocols to discover network destinations and the </a:t>
            </a:r>
            <a:r>
              <a:rPr lang="en-US">
                <a:solidFill>
                  <a:srgbClr val="FF0000"/>
                </a:solidFill>
                <a:latin typeface="Times New Roman" panose="02020603050405020304" pitchFamily="18" charset="0"/>
                <a:cs typeface="Times New Roman" panose="02020603050405020304" pitchFamily="18" charset="0"/>
              </a:rPr>
              <a:t>routes to reach them</a:t>
            </a:r>
            <a:r>
              <a:rPr lang="en-US">
                <a:latin typeface="Times New Roman" panose="02020603050405020304" pitchFamily="18" charset="0"/>
                <a:cs typeface="Times New Roman" panose="02020603050405020304" pitchFamily="18" charset="0"/>
              </a:rPr>
              <a:t>. Automatic adjustments will be made to reach the network destination if one route goes down. </a:t>
            </a:r>
          </a:p>
          <a:p>
            <a:pPr algn="just" fontAlgn="base"/>
            <a:r>
              <a:rPr lang="en-US">
                <a:latin typeface="Times New Roman" panose="02020603050405020304" pitchFamily="18" charset="0"/>
                <a:cs typeface="Times New Roman" panose="02020603050405020304" pitchFamily="18" charset="0"/>
              </a:rPr>
              <a:t>A dynamic protocol has the following features: </a:t>
            </a:r>
          </a:p>
          <a:p>
            <a:pPr algn="just" fontAlgn="base"/>
            <a:r>
              <a:rPr lang="en-US">
                <a:latin typeface="Times New Roman" panose="02020603050405020304" pitchFamily="18" charset="0"/>
                <a:cs typeface="Times New Roman" panose="02020603050405020304" pitchFamily="18" charset="0"/>
              </a:rPr>
              <a:t>The routers should have the same dynamic protocol running in order to exchange routes. </a:t>
            </a:r>
          </a:p>
          <a:p>
            <a:pPr algn="just" fontAlgn="base"/>
            <a:r>
              <a:rPr lang="en-US">
                <a:latin typeface="Times New Roman" panose="02020603050405020304" pitchFamily="18" charset="0"/>
                <a:cs typeface="Times New Roman" panose="02020603050405020304" pitchFamily="18" charset="0"/>
              </a:rPr>
              <a:t>When a router finds a change in the topology then the router advertises it to all other router</a:t>
            </a:r>
          </a:p>
          <a:p>
            <a:endParaRPr lang="en-IN"/>
          </a:p>
        </p:txBody>
      </p:sp>
    </p:spTree>
    <p:extLst>
      <p:ext uri="{BB962C8B-B14F-4D97-AF65-F5344CB8AC3E}">
        <p14:creationId xmlns:p14="http://schemas.microsoft.com/office/powerpoint/2010/main" val="4118371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geeksforgeeks.org/wp-content/uploads/ccoco-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852" y="838582"/>
            <a:ext cx="6105525" cy="5056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14410" y="625642"/>
            <a:ext cx="4319337" cy="2862322"/>
          </a:xfrm>
          <a:prstGeom prst="rect">
            <a:avLst/>
          </a:prstGeom>
          <a:noFill/>
        </p:spPr>
        <p:txBody>
          <a:bodyPr wrap="square" rtlCol="0">
            <a:spAutoFit/>
          </a:bodyPr>
          <a:lstStyle/>
          <a:p>
            <a:pPr lvl="0" algn="just" eaLnBrk="0" fontAlgn="base" hangingPunct="0">
              <a:spcBef>
                <a:spcPct val="0"/>
              </a:spcBef>
              <a:spcAft>
                <a:spcPct val="0"/>
              </a:spcAft>
            </a:pPr>
            <a:r>
              <a:rPr lang="en-US" altLang="en-US">
                <a:solidFill>
                  <a:srgbClr val="273239"/>
                </a:solidFill>
                <a:latin typeface="Times New Roman" panose="02020603050405020304" pitchFamily="18" charset="0"/>
                <a:cs typeface="Times New Roman" panose="02020603050405020304" pitchFamily="18" charset="0"/>
              </a:rPr>
              <a:t>In this topology, R1 and R2 are stub routers so we can configure default routing for both these routers. </a:t>
            </a:r>
            <a:endParaRPr lang="en-US" altLang="en-US" sz="160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a:solidFill>
                  <a:srgbClr val="273239"/>
                </a:solidFill>
                <a:latin typeface="Times New Roman" panose="02020603050405020304" pitchFamily="18" charset="0"/>
                <a:cs typeface="Times New Roman" panose="02020603050405020304" pitchFamily="18" charset="0"/>
              </a:rPr>
              <a:t>Configuring default routing for R1: </a:t>
            </a:r>
          </a:p>
          <a:p>
            <a:pPr lvl="0" algn="just" eaLnBrk="0" fontAlgn="base" hangingPunct="0">
              <a:spcBef>
                <a:spcPct val="0"/>
              </a:spcBef>
              <a:spcAft>
                <a:spcPct val="0"/>
              </a:spcAft>
            </a:pPr>
            <a:r>
              <a:rPr lang="en-US" altLang="en-US">
                <a:solidFill>
                  <a:srgbClr val="273239"/>
                </a:solidFill>
                <a:latin typeface="Times New Roman" panose="02020603050405020304" pitchFamily="18" charset="0"/>
                <a:cs typeface="Times New Roman" panose="02020603050405020304" pitchFamily="18" charset="0"/>
              </a:rPr>
              <a:t>R1(</a:t>
            </a:r>
            <a:r>
              <a:rPr lang="en-US" altLang="en-US" err="1">
                <a:solidFill>
                  <a:srgbClr val="273239"/>
                </a:solidFill>
                <a:latin typeface="Times New Roman" panose="02020603050405020304" pitchFamily="18" charset="0"/>
                <a:cs typeface="Times New Roman" panose="02020603050405020304" pitchFamily="18" charset="0"/>
              </a:rPr>
              <a:t>config</a:t>
            </a:r>
            <a:r>
              <a:rPr lang="en-US" altLang="en-US">
                <a:solidFill>
                  <a:srgbClr val="273239"/>
                </a:solidFill>
                <a:latin typeface="Times New Roman" panose="02020603050405020304" pitchFamily="18" charset="0"/>
                <a:cs typeface="Times New Roman" panose="02020603050405020304" pitchFamily="18" charset="0"/>
              </a:rPr>
              <a:t>)#</a:t>
            </a:r>
            <a:r>
              <a:rPr lang="en-US" altLang="en-US" err="1">
                <a:solidFill>
                  <a:srgbClr val="273239"/>
                </a:solidFill>
                <a:latin typeface="Times New Roman" panose="02020603050405020304" pitchFamily="18" charset="0"/>
                <a:cs typeface="Times New Roman" panose="02020603050405020304" pitchFamily="18" charset="0"/>
              </a:rPr>
              <a:t>ip</a:t>
            </a:r>
            <a:r>
              <a:rPr lang="en-US" altLang="en-US">
                <a:solidFill>
                  <a:srgbClr val="273239"/>
                </a:solidFill>
                <a:latin typeface="Times New Roman" panose="02020603050405020304" pitchFamily="18" charset="0"/>
                <a:cs typeface="Times New Roman" panose="02020603050405020304" pitchFamily="18" charset="0"/>
              </a:rPr>
              <a:t> route 0.0.0.0 0.0.0.0 172.16.10.5</a:t>
            </a:r>
            <a:endParaRPr lang="en-US" altLang="en-US" sz="160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a:solidFill>
                  <a:srgbClr val="273239"/>
                </a:solidFill>
                <a:latin typeface="Times New Roman" panose="02020603050405020304" pitchFamily="18" charset="0"/>
                <a:cs typeface="Times New Roman" panose="02020603050405020304" pitchFamily="18" charset="0"/>
              </a:rPr>
              <a:t>Now configuring default routing for R2: </a:t>
            </a:r>
          </a:p>
          <a:p>
            <a:pPr lvl="0" algn="just" eaLnBrk="0" fontAlgn="base" hangingPunct="0">
              <a:spcBef>
                <a:spcPct val="0"/>
              </a:spcBef>
              <a:spcAft>
                <a:spcPct val="0"/>
              </a:spcAft>
            </a:pPr>
            <a:r>
              <a:rPr lang="en-US" altLang="en-US">
                <a:solidFill>
                  <a:srgbClr val="273239"/>
                </a:solidFill>
                <a:latin typeface="Times New Roman" panose="02020603050405020304" pitchFamily="18" charset="0"/>
                <a:cs typeface="Times New Roman" panose="02020603050405020304" pitchFamily="18" charset="0"/>
              </a:rPr>
              <a:t>R2(</a:t>
            </a:r>
            <a:r>
              <a:rPr lang="en-US" altLang="en-US" err="1">
                <a:solidFill>
                  <a:srgbClr val="273239"/>
                </a:solidFill>
                <a:latin typeface="Times New Roman" panose="02020603050405020304" pitchFamily="18" charset="0"/>
                <a:cs typeface="Times New Roman" panose="02020603050405020304" pitchFamily="18" charset="0"/>
              </a:rPr>
              <a:t>config</a:t>
            </a:r>
            <a:r>
              <a:rPr lang="en-US" altLang="en-US">
                <a:solidFill>
                  <a:srgbClr val="273239"/>
                </a:solidFill>
                <a:latin typeface="Times New Roman" panose="02020603050405020304" pitchFamily="18" charset="0"/>
                <a:cs typeface="Times New Roman" panose="02020603050405020304" pitchFamily="18" charset="0"/>
              </a:rPr>
              <a:t>)#</a:t>
            </a:r>
            <a:r>
              <a:rPr lang="en-US" altLang="en-US" err="1">
                <a:solidFill>
                  <a:srgbClr val="273239"/>
                </a:solidFill>
                <a:latin typeface="Times New Roman" panose="02020603050405020304" pitchFamily="18" charset="0"/>
                <a:cs typeface="Times New Roman" panose="02020603050405020304" pitchFamily="18" charset="0"/>
              </a:rPr>
              <a:t>ip</a:t>
            </a:r>
            <a:r>
              <a:rPr lang="en-US" altLang="en-US">
                <a:solidFill>
                  <a:srgbClr val="273239"/>
                </a:solidFill>
                <a:latin typeface="Times New Roman" panose="02020603050405020304" pitchFamily="18" charset="0"/>
                <a:cs typeface="Times New Roman" panose="02020603050405020304" pitchFamily="18" charset="0"/>
              </a:rPr>
              <a:t> route 0.0.0.0 0.0.0.0 172.16.10.1</a:t>
            </a:r>
            <a:r>
              <a:rPr lang="en-US" altLang="en-US" sz="1600">
                <a:latin typeface="Times New Roman" panose="02020603050405020304" pitchFamily="18" charset="0"/>
                <a:cs typeface="Times New Roman" panose="02020603050405020304" pitchFamily="18" charset="0"/>
              </a:rPr>
              <a:t> </a:t>
            </a:r>
            <a:endParaRPr lang="en-US" altLang="en-US" sz="2800">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4083182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AC93-C946-A31A-A073-D0474D1AB8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1739BB-55B9-DC23-6D03-2274AD300F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1393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atin typeface="Times New Roman" panose="02020603050405020304" pitchFamily="18" charset="0"/>
                <a:cs typeface="Times New Roman" panose="02020603050405020304" pitchFamily="18" charset="0"/>
              </a:rPr>
              <a:t>In dynamic routing, we configure a dynamic routing protocol that learns routes automatically and also when changes are happened in network updates the routing table accordingly. </a:t>
            </a:r>
          </a:p>
          <a:p>
            <a:pPr algn="just"/>
            <a:r>
              <a:rPr lang="en-US">
                <a:latin typeface="Times New Roman" panose="02020603050405020304" pitchFamily="18" charset="0"/>
                <a:cs typeface="Times New Roman" panose="02020603050405020304" pitchFamily="18" charset="0"/>
              </a:rPr>
              <a:t>For example for internal gateway routing (IGP), we use OSPF, EIGRP and IS-IS and for external gateway protocol (EGP) BGP is used.</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07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Routing protocols and types</a:t>
            </a:r>
            <a:endParaRPr lang="en-IN" b="1">
              <a:solidFill>
                <a:srgbClr val="FF0000"/>
              </a:solidFill>
              <a:latin typeface="Times New Roman" panose="02020603050405020304" pitchFamily="18" charset="0"/>
              <a:cs typeface="Times New Roman" panose="02020603050405020304" pitchFamily="18" charset="0"/>
            </a:endParaRPr>
          </a:p>
        </p:txBody>
      </p:sp>
      <p:pic>
        <p:nvPicPr>
          <p:cNvPr id="4098" name="Picture 2" descr="routing protocols typ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3382" y="1825625"/>
            <a:ext cx="81904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435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fontAlgn="base">
              <a:buNone/>
            </a:pPr>
            <a:r>
              <a:rPr lang="en-US">
                <a:latin typeface="Times New Roman" panose="02020603050405020304" pitchFamily="18" charset="0"/>
                <a:cs typeface="Times New Roman" panose="02020603050405020304" pitchFamily="18" charset="0"/>
              </a:rPr>
              <a:t>There are three broad categories of dynamic routing protocols:</a:t>
            </a:r>
          </a:p>
          <a:p>
            <a:pPr algn="just" fontAlgn="base"/>
            <a:r>
              <a:rPr lang="en-US">
                <a:latin typeface="Times New Roman" panose="02020603050405020304" pitchFamily="18" charset="0"/>
                <a:cs typeface="Times New Roman" panose="02020603050405020304" pitchFamily="18" charset="0"/>
              </a:rPr>
              <a:t>Distance-vector</a:t>
            </a:r>
          </a:p>
          <a:p>
            <a:pPr algn="just" fontAlgn="base"/>
            <a:r>
              <a:rPr lang="en-US">
                <a:latin typeface="Times New Roman" panose="02020603050405020304" pitchFamily="18" charset="0"/>
                <a:cs typeface="Times New Roman" panose="02020603050405020304" pitchFamily="18" charset="0"/>
              </a:rPr>
              <a:t>Link-state</a:t>
            </a:r>
          </a:p>
          <a:p>
            <a:pPr algn="just" fontAlgn="base"/>
            <a:r>
              <a:rPr lang="en-US">
                <a:latin typeface="Times New Roman" panose="02020603050405020304" pitchFamily="18" charset="0"/>
                <a:cs typeface="Times New Roman" panose="02020603050405020304" pitchFamily="18" charset="0"/>
              </a:rPr>
              <a:t>Hybrids</a:t>
            </a:r>
          </a:p>
          <a:p>
            <a:endParaRPr lang="en-IN"/>
          </a:p>
        </p:txBody>
      </p:sp>
    </p:spTree>
    <p:extLst>
      <p:ext uri="{BB962C8B-B14F-4D97-AF65-F5344CB8AC3E}">
        <p14:creationId xmlns:p14="http://schemas.microsoft.com/office/powerpoint/2010/main" val="838127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F8CF22-5906-43D7-9300-94CE85C48A05}" type="slidenum">
              <a:rPr lang="en-US" altLang="en-US"/>
              <a:pPr/>
              <a:t>66</a:t>
            </a:fld>
            <a:endParaRPr lang="en-US" altLang="en-US"/>
          </a:p>
        </p:txBody>
      </p:sp>
      <p:sp>
        <p:nvSpPr>
          <p:cNvPr id="282626" name="Rectangle 2"/>
          <p:cNvSpPr>
            <a:spLocks noGrp="1" noChangeArrowheads="1"/>
          </p:cNvSpPr>
          <p:nvPr>
            <p:ph type="title"/>
          </p:nvPr>
        </p:nvSpPr>
        <p:spPr/>
        <p:txBody>
          <a:bodyPr/>
          <a:lstStyle/>
          <a:p>
            <a:r>
              <a:rPr lang="en-US" altLang="en-US" b="1">
                <a:solidFill>
                  <a:srgbClr val="FF0000"/>
                </a:solidFill>
                <a:latin typeface="Times New Roman" panose="02020603050405020304" pitchFamily="18" charset="0"/>
                <a:cs typeface="Times New Roman" panose="02020603050405020304" pitchFamily="18" charset="0"/>
              </a:rPr>
              <a:t>IP Routing</a:t>
            </a:r>
          </a:p>
        </p:txBody>
      </p:sp>
      <p:graphicFrame>
        <p:nvGraphicFramePr>
          <p:cNvPr id="282627" name="Object 3"/>
          <p:cNvGraphicFramePr>
            <a:graphicFrameLocks noChangeAspect="1"/>
          </p:cNvGraphicFramePr>
          <p:nvPr/>
        </p:nvGraphicFramePr>
        <p:xfrm>
          <a:off x="1825626" y="1587501"/>
          <a:ext cx="8556625" cy="4683125"/>
        </p:xfrm>
        <a:graphic>
          <a:graphicData uri="http://schemas.openxmlformats.org/presentationml/2006/ole">
            <mc:AlternateContent xmlns:mc="http://schemas.openxmlformats.org/markup-compatibility/2006">
              <mc:Choice xmlns:v="urn:schemas-microsoft-com:vml" Requires="v">
                <p:oleObj name="VISIO" r:id="rId2" imgW="9954360" imgH="5302440" progId="Visio.Drawing.4">
                  <p:embed/>
                </p:oleObj>
              </mc:Choice>
              <mc:Fallback>
                <p:oleObj name="VISIO" r:id="rId2" imgW="9954360" imgH="5302440" progId="Visio.Drawing.4">
                  <p:embed/>
                  <p:pic>
                    <p:nvPicPr>
                      <p:cNvPr id="2826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6" y="1587501"/>
                        <a:ext cx="8556625"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95323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6CEAF4A-2908-4CE6-A000-6024B12DA3C9}" type="slidenum">
              <a:rPr lang="en-US" altLang="en-US"/>
              <a:pPr/>
              <a:t>67</a:t>
            </a:fld>
            <a:endParaRPr lang="en-US" altLang="en-US"/>
          </a:p>
        </p:txBody>
      </p:sp>
      <p:sp>
        <p:nvSpPr>
          <p:cNvPr id="220162" name="Rectangle 2"/>
          <p:cNvSpPr>
            <a:spLocks noGrp="1" noChangeArrowheads="1"/>
          </p:cNvSpPr>
          <p:nvPr>
            <p:ph type="title"/>
          </p:nvPr>
        </p:nvSpPr>
        <p:spPr>
          <a:xfrm>
            <a:off x="838200" y="365125"/>
            <a:ext cx="10515600" cy="822325"/>
          </a:xfrm>
        </p:spPr>
        <p:txBody>
          <a:bodyPr/>
          <a:lstStyle/>
          <a:p>
            <a:r>
              <a:rPr lang="en-US" altLang="en-US" b="1">
                <a:solidFill>
                  <a:srgbClr val="FF0000"/>
                </a:solidFill>
                <a:latin typeface="Times New Roman" panose="02020603050405020304" pitchFamily="18" charset="0"/>
                <a:cs typeface="Times New Roman" panose="02020603050405020304" pitchFamily="18" charset="0"/>
              </a:rPr>
              <a:t>Autonomous Systems</a:t>
            </a:r>
          </a:p>
        </p:txBody>
      </p:sp>
      <p:sp>
        <p:nvSpPr>
          <p:cNvPr id="220163" name="Rectangle 3"/>
          <p:cNvSpPr>
            <a:spLocks noGrp="1" noChangeArrowheads="1"/>
          </p:cNvSpPr>
          <p:nvPr>
            <p:ph type="body" idx="1"/>
          </p:nvPr>
        </p:nvSpPr>
        <p:spPr>
          <a:xfrm>
            <a:off x="838200" y="1295400"/>
            <a:ext cx="9601200" cy="4953000"/>
          </a:xfrm>
        </p:spPr>
        <p:txBody>
          <a:bodyPr/>
          <a:lstStyle/>
          <a:p>
            <a:r>
              <a:rPr lang="en-US" altLang="en-US"/>
              <a:t>An </a:t>
            </a:r>
            <a:r>
              <a:rPr lang="en-US" altLang="en-US" b="1">
                <a:solidFill>
                  <a:srgbClr val="FF0000"/>
                </a:solidFill>
              </a:rPr>
              <a:t>autonomous system</a:t>
            </a:r>
            <a:r>
              <a:rPr lang="en-US" altLang="en-US"/>
              <a:t> is a region of the Internet that is administered by a single entity.</a:t>
            </a:r>
          </a:p>
          <a:p>
            <a:r>
              <a:rPr lang="en-US" altLang="en-US"/>
              <a:t>Examples of autonomous regions are:</a:t>
            </a:r>
          </a:p>
          <a:p>
            <a:pPr lvl="2"/>
            <a:r>
              <a:rPr lang="en-US" altLang="en-US"/>
              <a:t>UVA’s campus network</a:t>
            </a:r>
          </a:p>
          <a:p>
            <a:pPr lvl="2"/>
            <a:r>
              <a:rPr lang="en-US" altLang="en-US"/>
              <a:t>MCI’s backbone network</a:t>
            </a:r>
          </a:p>
          <a:p>
            <a:pPr lvl="2"/>
            <a:r>
              <a:rPr lang="en-US" altLang="en-US"/>
              <a:t>Regional Internet Service Provider</a:t>
            </a:r>
          </a:p>
          <a:p>
            <a:pPr lvl="2"/>
            <a:endParaRPr lang="en-US" altLang="en-US"/>
          </a:p>
          <a:p>
            <a:r>
              <a:rPr lang="en-US" altLang="en-US"/>
              <a:t>Routing is done differently within an autonomous system (</a:t>
            </a:r>
            <a:r>
              <a:rPr lang="en-US" altLang="en-US" b="1" err="1">
                <a:solidFill>
                  <a:srgbClr val="FF0000"/>
                </a:solidFill>
              </a:rPr>
              <a:t>intradomain</a:t>
            </a:r>
            <a:r>
              <a:rPr lang="en-US" altLang="en-US" b="1">
                <a:solidFill>
                  <a:srgbClr val="FF0000"/>
                </a:solidFill>
              </a:rPr>
              <a:t> routing</a:t>
            </a:r>
            <a:r>
              <a:rPr lang="en-US" altLang="en-US"/>
              <a:t>) and between autonomous system </a:t>
            </a:r>
            <a:r>
              <a:rPr lang="en-US" altLang="en-US" b="1">
                <a:solidFill>
                  <a:srgbClr val="FF0000"/>
                </a:solidFill>
              </a:rPr>
              <a:t>(</a:t>
            </a:r>
            <a:r>
              <a:rPr lang="en-US" altLang="en-US" b="1" err="1">
                <a:solidFill>
                  <a:srgbClr val="FF0000"/>
                </a:solidFill>
              </a:rPr>
              <a:t>interdomain</a:t>
            </a:r>
            <a:r>
              <a:rPr lang="en-US" altLang="en-US" b="1">
                <a:solidFill>
                  <a:srgbClr val="FF0000"/>
                </a:solidFill>
              </a:rPr>
              <a:t> routing</a:t>
            </a:r>
            <a:r>
              <a:rPr lang="en-US" altLang="en-US"/>
              <a:t>).</a:t>
            </a:r>
          </a:p>
        </p:txBody>
      </p:sp>
    </p:spTree>
    <p:extLst>
      <p:ext uri="{BB962C8B-B14F-4D97-AF65-F5344CB8AC3E}">
        <p14:creationId xmlns:p14="http://schemas.microsoft.com/office/powerpoint/2010/main" val="2259114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5BBE312-7009-4BD1-94D9-74A1E4E95918}" type="slidenum">
              <a:rPr lang="en-US" altLang="en-US"/>
              <a:pPr/>
              <a:t>68</a:t>
            </a:fld>
            <a:endParaRPr lang="en-US" altLang="en-US"/>
          </a:p>
        </p:txBody>
      </p:sp>
      <p:sp>
        <p:nvSpPr>
          <p:cNvPr id="221186" name="Rectangle 2"/>
          <p:cNvSpPr>
            <a:spLocks noGrp="1" noChangeArrowheads="1"/>
          </p:cNvSpPr>
          <p:nvPr>
            <p:ph type="title"/>
          </p:nvPr>
        </p:nvSpPr>
        <p:spPr/>
        <p:txBody>
          <a:bodyPr/>
          <a:lstStyle/>
          <a:p>
            <a:r>
              <a:rPr lang="en-US" altLang="en-US"/>
              <a:t>Autonomous Systems (AS)</a:t>
            </a:r>
          </a:p>
        </p:txBody>
      </p:sp>
      <p:graphicFrame>
        <p:nvGraphicFramePr>
          <p:cNvPr id="221188" name="Object 4"/>
          <p:cNvGraphicFramePr>
            <a:graphicFrameLocks noChangeAspect="1"/>
          </p:cNvGraphicFramePr>
          <p:nvPr/>
        </p:nvGraphicFramePr>
        <p:xfrm>
          <a:off x="2058988" y="1533525"/>
          <a:ext cx="8223250" cy="4692650"/>
        </p:xfrm>
        <a:graphic>
          <a:graphicData uri="http://schemas.openxmlformats.org/presentationml/2006/ole">
            <mc:AlternateContent xmlns:mc="http://schemas.openxmlformats.org/markup-compatibility/2006">
              <mc:Choice xmlns:v="urn:schemas-microsoft-com:vml" Requires="v">
                <p:oleObj name="VISIO" r:id="rId2" imgW="8280000" imgH="5019840" progId="Visio.Drawing.4">
                  <p:embed/>
                </p:oleObj>
              </mc:Choice>
              <mc:Fallback>
                <p:oleObj name="VISIO" r:id="rId2" imgW="8280000" imgH="5019840" progId="Visio.Drawing.4">
                  <p:embed/>
                  <p:pic>
                    <p:nvPicPr>
                      <p:cNvPr id="2211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988" y="1533525"/>
                        <a:ext cx="822325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33764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1B51-4E9C-1C37-8092-8BFB696518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1E0139-15B5-CA65-7BBC-245AFA645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4687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a:solidFill>
                  <a:srgbClr val="FF0000"/>
                </a:solidFill>
                <a:latin typeface="Times New Roman" panose="02020603050405020304" pitchFamily="18" charset="0"/>
                <a:cs typeface="Times New Roman" panose="02020603050405020304" pitchFamily="18" charset="0"/>
              </a:rPr>
              <a:t>IPv4 Address</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19200"/>
            <a:ext cx="10515600" cy="4957763"/>
          </a:xfrm>
        </p:spPr>
        <p:txBody>
          <a:bodyPr>
            <a:normAutofit lnSpcReduction="10000"/>
          </a:bodyPr>
          <a:lstStyle/>
          <a:p>
            <a:pPr algn="just"/>
            <a:r>
              <a:rPr lang="en-US" b="1">
                <a:latin typeface="Times New Roman" panose="02020603050405020304" pitchFamily="18" charset="0"/>
                <a:cs typeface="Times New Roman" panose="02020603050405020304" pitchFamily="18" charset="0"/>
              </a:rPr>
              <a:t>IP</a:t>
            </a:r>
            <a:r>
              <a:rPr lang="en-US">
                <a:latin typeface="Times New Roman" panose="02020603050405020304" pitchFamily="18" charset="0"/>
                <a:cs typeface="Times New Roman" panose="02020603050405020304" pitchFamily="18" charset="0"/>
              </a:rPr>
              <a:t> stands for </a:t>
            </a:r>
            <a:r>
              <a:rPr lang="en-US" b="1">
                <a:latin typeface="Times New Roman" panose="02020603050405020304" pitchFamily="18" charset="0"/>
                <a:cs typeface="Times New Roman" panose="02020603050405020304" pitchFamily="18" charset="0"/>
              </a:rPr>
              <a:t>Internet Protocol</a:t>
            </a:r>
            <a:r>
              <a:rPr lang="en-US">
                <a:latin typeface="Times New Roman" panose="02020603050405020304" pitchFamily="18" charset="0"/>
                <a:cs typeface="Times New Roman" panose="02020603050405020304" pitchFamily="18" charset="0"/>
              </a:rPr>
              <a:t> and </a:t>
            </a:r>
            <a:r>
              <a:rPr lang="en-US" b="1">
                <a:latin typeface="Times New Roman" panose="02020603050405020304" pitchFamily="18" charset="0"/>
                <a:cs typeface="Times New Roman" panose="02020603050405020304" pitchFamily="18" charset="0"/>
              </a:rPr>
              <a:t>v4</a:t>
            </a:r>
            <a:r>
              <a:rPr lang="en-US">
                <a:latin typeface="Times New Roman" panose="02020603050405020304" pitchFamily="18" charset="0"/>
                <a:cs typeface="Times New Roman" panose="02020603050405020304" pitchFamily="18" charset="0"/>
              </a:rPr>
              <a:t> stands for </a:t>
            </a:r>
            <a:r>
              <a:rPr lang="en-US" b="1">
                <a:latin typeface="Times New Roman" panose="02020603050405020304" pitchFamily="18" charset="0"/>
                <a:cs typeface="Times New Roman" panose="02020603050405020304" pitchFamily="18" charset="0"/>
              </a:rPr>
              <a:t>Version Four</a:t>
            </a:r>
            <a:r>
              <a:rPr lang="en-US">
                <a:latin typeface="Times New Roman" panose="02020603050405020304" pitchFamily="18" charset="0"/>
                <a:cs typeface="Times New Roman" panose="02020603050405020304" pitchFamily="18" charset="0"/>
              </a:rPr>
              <a:t> (IPv4). IPv4 was the primary version brought into action for production within the ARPANET in 1983. </a:t>
            </a:r>
          </a:p>
          <a:p>
            <a:pPr algn="just"/>
            <a:r>
              <a:rPr lang="en-US">
                <a:latin typeface="Times New Roman" panose="02020603050405020304" pitchFamily="18" charset="0"/>
                <a:cs typeface="Times New Roman" panose="02020603050405020304" pitchFamily="18" charset="0"/>
              </a:rPr>
              <a:t>IP version four addresses are </a:t>
            </a:r>
            <a:r>
              <a:rPr lang="en-US">
                <a:solidFill>
                  <a:srgbClr val="FF0000"/>
                </a:solidFill>
                <a:latin typeface="Times New Roman" panose="02020603050405020304" pitchFamily="18" charset="0"/>
                <a:cs typeface="Times New Roman" panose="02020603050405020304" pitchFamily="18" charset="0"/>
              </a:rPr>
              <a:t>32-bit integers </a:t>
            </a:r>
            <a:r>
              <a:rPr lang="en-US">
                <a:latin typeface="Times New Roman" panose="02020603050405020304" pitchFamily="18" charset="0"/>
                <a:cs typeface="Times New Roman" panose="02020603050405020304" pitchFamily="18" charset="0"/>
              </a:rPr>
              <a:t>which will be expressed in decimal notation. </a:t>
            </a:r>
          </a:p>
          <a:p>
            <a:pPr marL="0" indent="0" algn="just">
              <a:buNone/>
            </a:pPr>
            <a:r>
              <a:rPr lang="en-US">
                <a:latin typeface="Times New Roman" panose="02020603050405020304" pitchFamily="18" charset="0"/>
                <a:cs typeface="Times New Roman" panose="02020603050405020304" pitchFamily="18" charset="0"/>
              </a:rPr>
              <a:t>Example- 192.0.2.126 could be an IPv4 address. </a:t>
            </a:r>
          </a:p>
          <a:p>
            <a:pPr algn="just"/>
            <a:r>
              <a:rPr lang="en-US"/>
              <a:t> </a:t>
            </a:r>
            <a:r>
              <a:rPr lang="en-US">
                <a:latin typeface="Times New Roman" panose="02020603050405020304" pitchFamily="18" charset="0"/>
                <a:cs typeface="Times New Roman" panose="02020603050405020304" pitchFamily="18" charset="0"/>
              </a:rPr>
              <a:t>It consists of </a:t>
            </a:r>
            <a:r>
              <a:rPr lang="en-US">
                <a:solidFill>
                  <a:srgbClr val="FF0000"/>
                </a:solidFill>
                <a:latin typeface="Times New Roman" panose="02020603050405020304" pitchFamily="18" charset="0"/>
                <a:cs typeface="Times New Roman" panose="02020603050405020304" pitchFamily="18" charset="0"/>
              </a:rPr>
              <a:t>4 numbers separated by the dots</a:t>
            </a:r>
            <a:r>
              <a:rPr lang="en-US">
                <a:latin typeface="Times New Roman" panose="02020603050405020304" pitchFamily="18" charset="0"/>
                <a:cs typeface="Times New Roman" panose="02020603050405020304" pitchFamily="18" charset="0"/>
              </a:rPr>
              <a:t>. Each </a:t>
            </a:r>
            <a:r>
              <a:rPr lang="en-US">
                <a:solidFill>
                  <a:srgbClr val="FF0000"/>
                </a:solidFill>
                <a:latin typeface="Times New Roman" panose="02020603050405020304" pitchFamily="18" charset="0"/>
                <a:cs typeface="Times New Roman" panose="02020603050405020304" pitchFamily="18" charset="0"/>
              </a:rPr>
              <a:t>number can be from 0-255 in decimal numbers</a:t>
            </a:r>
            <a:r>
              <a:rPr lang="en-US">
                <a:latin typeface="Times New Roman" panose="02020603050405020304" pitchFamily="18" charset="0"/>
                <a:cs typeface="Times New Roman" panose="02020603050405020304" pitchFamily="18" charset="0"/>
              </a:rPr>
              <a:t>. But computers do not understand decimal numbers, they instead change them to binary numbers which are only 0 and 1. </a:t>
            </a:r>
          </a:p>
          <a:p>
            <a:pPr algn="just"/>
            <a:r>
              <a:rPr lang="en-US">
                <a:latin typeface="Times New Roman" panose="02020603050405020304" pitchFamily="18" charset="0"/>
                <a:cs typeface="Times New Roman" panose="02020603050405020304" pitchFamily="18" charset="0"/>
              </a:rPr>
              <a:t>Therefore, in binary, this (0-255) range can be written as (00000000 – 11111111). </a:t>
            </a: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962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5D0D-9761-57B1-3A88-86426DED96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9F8436-0D77-B7F5-C28F-7B595993E1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54319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46BA8C46-0EEA-4913-BB16-5E79D495636F}" type="slidenum">
              <a:rPr lang="en-US" altLang="en-US"/>
              <a:pPr/>
              <a:t>71</a:t>
            </a:fld>
            <a:endParaRPr lang="en-US" altLang="en-US"/>
          </a:p>
        </p:txBody>
      </p:sp>
      <p:sp>
        <p:nvSpPr>
          <p:cNvPr id="222210" name="Rectangle 2"/>
          <p:cNvSpPr>
            <a:spLocks noGrp="1" noChangeArrowheads="1"/>
          </p:cNvSpPr>
          <p:nvPr>
            <p:ph type="title"/>
          </p:nvPr>
        </p:nvSpPr>
        <p:spPr/>
        <p:txBody>
          <a:bodyPr/>
          <a:lstStyle/>
          <a:p>
            <a:r>
              <a:rPr lang="en-US" altLang="en-US" b="1">
                <a:solidFill>
                  <a:srgbClr val="FF0000"/>
                </a:solidFill>
                <a:latin typeface="Times New Roman" panose="02020603050405020304" pitchFamily="18" charset="0"/>
                <a:cs typeface="Times New Roman" panose="02020603050405020304" pitchFamily="18" charset="0"/>
              </a:rPr>
              <a:t>Interdomain and Intradomain Routing </a:t>
            </a:r>
          </a:p>
        </p:txBody>
      </p:sp>
      <p:sp>
        <p:nvSpPr>
          <p:cNvPr id="222211" name="Rectangle 3"/>
          <p:cNvSpPr>
            <a:spLocks noGrp="1" noChangeArrowheads="1"/>
          </p:cNvSpPr>
          <p:nvPr>
            <p:ph type="body" sz="half" idx="1"/>
          </p:nvPr>
        </p:nvSpPr>
        <p:spPr/>
        <p:txBody>
          <a:bodyPr/>
          <a:lstStyle/>
          <a:p>
            <a:pPr algn="ctr">
              <a:buFontTx/>
              <a:buNone/>
            </a:pPr>
            <a:r>
              <a:rPr lang="en-US" altLang="en-US" b="1" u="sng">
                <a:solidFill>
                  <a:srgbClr val="FF0000"/>
                </a:solidFill>
                <a:latin typeface="T."/>
              </a:rPr>
              <a:t>Intradomain Routing</a:t>
            </a:r>
            <a:endParaRPr lang="en-US" altLang="en-US" sz="2000">
              <a:latin typeface="T."/>
            </a:endParaRPr>
          </a:p>
          <a:p>
            <a:r>
              <a:rPr lang="en-US" altLang="en-US" sz="2000">
                <a:latin typeface="T."/>
              </a:rPr>
              <a:t>Routing within an AS</a:t>
            </a:r>
          </a:p>
          <a:p>
            <a:r>
              <a:rPr lang="en-US" altLang="en-US" sz="2000">
                <a:latin typeface="T."/>
              </a:rPr>
              <a:t>Ignores the Internet outside the AS</a:t>
            </a:r>
          </a:p>
          <a:p>
            <a:r>
              <a:rPr lang="en-US" altLang="en-US" sz="2000">
                <a:latin typeface="T."/>
              </a:rPr>
              <a:t>Protocols for Intradomain routing are also called </a:t>
            </a:r>
            <a:r>
              <a:rPr lang="en-US" altLang="en-US" sz="2000" b="1">
                <a:latin typeface="T."/>
              </a:rPr>
              <a:t>Interior Gateway Protocols</a:t>
            </a:r>
            <a:r>
              <a:rPr lang="en-US" altLang="en-US" sz="2000">
                <a:latin typeface="T."/>
              </a:rPr>
              <a:t> or </a:t>
            </a:r>
            <a:r>
              <a:rPr lang="en-US" altLang="en-US" sz="2000" b="1">
                <a:latin typeface="T."/>
              </a:rPr>
              <a:t>IGP’s</a:t>
            </a:r>
            <a:r>
              <a:rPr lang="en-US" altLang="en-US" sz="2000">
                <a:latin typeface="T."/>
              </a:rPr>
              <a:t>. </a:t>
            </a:r>
          </a:p>
          <a:p>
            <a:r>
              <a:rPr lang="en-US" altLang="en-US" sz="2000">
                <a:latin typeface="T."/>
              </a:rPr>
              <a:t>Popular protocols are </a:t>
            </a:r>
          </a:p>
          <a:p>
            <a:pPr lvl="1"/>
            <a:r>
              <a:rPr lang="en-US" altLang="en-US" sz="2000">
                <a:latin typeface="T."/>
              </a:rPr>
              <a:t>RIP (simple, old)</a:t>
            </a:r>
          </a:p>
          <a:p>
            <a:pPr lvl="1"/>
            <a:r>
              <a:rPr lang="en-US" altLang="en-US" sz="2000">
                <a:latin typeface="T."/>
              </a:rPr>
              <a:t>OSPF (better)</a:t>
            </a:r>
          </a:p>
          <a:p>
            <a:endParaRPr lang="en-US" altLang="en-US" sz="2000"/>
          </a:p>
          <a:p>
            <a:pPr>
              <a:buFontTx/>
              <a:buNone/>
            </a:pPr>
            <a:r>
              <a:rPr lang="en-US" altLang="en-US" sz="2000"/>
              <a:t> </a:t>
            </a:r>
          </a:p>
        </p:txBody>
      </p:sp>
      <p:sp>
        <p:nvSpPr>
          <p:cNvPr id="222212" name="Rectangle 4"/>
          <p:cNvSpPr>
            <a:spLocks noGrp="1" noChangeArrowheads="1"/>
          </p:cNvSpPr>
          <p:nvPr>
            <p:ph type="body" sz="half" idx="2"/>
          </p:nvPr>
        </p:nvSpPr>
        <p:spPr/>
        <p:txBody>
          <a:bodyPr/>
          <a:lstStyle/>
          <a:p>
            <a:pPr algn="ctr">
              <a:buFontTx/>
              <a:buNone/>
            </a:pPr>
            <a:r>
              <a:rPr lang="en-US" altLang="en-US" b="1" u="sng">
                <a:solidFill>
                  <a:srgbClr val="FF0000"/>
                </a:solidFill>
              </a:rPr>
              <a:t>Interdomain Routing</a:t>
            </a:r>
          </a:p>
          <a:p>
            <a:r>
              <a:rPr lang="en-US" altLang="en-US" sz="2000">
                <a:latin typeface="Times New Roman" panose="02020603050405020304" pitchFamily="18" charset="0"/>
                <a:cs typeface="Times New Roman" panose="02020603050405020304" pitchFamily="18" charset="0"/>
              </a:rPr>
              <a:t>Routing between AS’s</a:t>
            </a:r>
          </a:p>
          <a:p>
            <a:r>
              <a:rPr lang="en-US" altLang="en-US" sz="2000">
                <a:latin typeface="Times New Roman" panose="02020603050405020304" pitchFamily="18" charset="0"/>
                <a:cs typeface="Times New Roman" panose="02020603050405020304" pitchFamily="18" charset="0"/>
              </a:rPr>
              <a:t>Assumes that the Internet consists of a collection of interconnected AS’s</a:t>
            </a:r>
          </a:p>
          <a:p>
            <a:r>
              <a:rPr lang="en-US" altLang="en-US" sz="2000">
                <a:latin typeface="Times New Roman" panose="02020603050405020304" pitchFamily="18" charset="0"/>
                <a:cs typeface="Times New Roman" panose="02020603050405020304" pitchFamily="18" charset="0"/>
              </a:rPr>
              <a:t>Normally, there is one dedicated router in each AS that handles </a:t>
            </a:r>
            <a:r>
              <a:rPr lang="en-US" altLang="en-US" sz="2000" err="1">
                <a:latin typeface="Times New Roman" panose="02020603050405020304" pitchFamily="18" charset="0"/>
                <a:cs typeface="Times New Roman" panose="02020603050405020304" pitchFamily="18" charset="0"/>
              </a:rPr>
              <a:t>interdomain</a:t>
            </a:r>
            <a:r>
              <a:rPr lang="en-US" altLang="en-US" sz="2000">
                <a:latin typeface="Times New Roman" panose="02020603050405020304" pitchFamily="18" charset="0"/>
                <a:cs typeface="Times New Roman" panose="02020603050405020304" pitchFamily="18" charset="0"/>
              </a:rPr>
              <a:t> traffic.</a:t>
            </a:r>
          </a:p>
          <a:p>
            <a:r>
              <a:rPr lang="en-US" altLang="en-US" sz="2000">
                <a:latin typeface="Times New Roman" panose="02020603050405020304" pitchFamily="18" charset="0"/>
                <a:cs typeface="Times New Roman" panose="02020603050405020304" pitchFamily="18" charset="0"/>
              </a:rPr>
              <a:t>Protocols for </a:t>
            </a:r>
            <a:r>
              <a:rPr lang="en-US" altLang="en-US" sz="2000" err="1">
                <a:latin typeface="Times New Roman" panose="02020603050405020304" pitchFamily="18" charset="0"/>
                <a:cs typeface="Times New Roman" panose="02020603050405020304" pitchFamily="18" charset="0"/>
              </a:rPr>
              <a:t>interdomain</a:t>
            </a:r>
            <a:r>
              <a:rPr lang="en-US" altLang="en-US" sz="2000">
                <a:latin typeface="Times New Roman" panose="02020603050405020304" pitchFamily="18" charset="0"/>
                <a:cs typeface="Times New Roman" panose="02020603050405020304" pitchFamily="18" charset="0"/>
              </a:rPr>
              <a:t> routing are also called </a:t>
            </a:r>
            <a:r>
              <a:rPr lang="en-US" altLang="en-US" sz="2000" b="1">
                <a:latin typeface="Times New Roman" panose="02020603050405020304" pitchFamily="18" charset="0"/>
                <a:cs typeface="Times New Roman" panose="02020603050405020304" pitchFamily="18" charset="0"/>
              </a:rPr>
              <a:t>Exterior Gateway Protocols </a:t>
            </a:r>
            <a:r>
              <a:rPr lang="en-US" altLang="en-US" sz="2000">
                <a:latin typeface="Times New Roman" panose="02020603050405020304" pitchFamily="18" charset="0"/>
                <a:cs typeface="Times New Roman" panose="02020603050405020304" pitchFamily="18" charset="0"/>
              </a:rPr>
              <a:t>or</a:t>
            </a:r>
            <a:r>
              <a:rPr lang="en-US" altLang="en-US" sz="2000" b="1">
                <a:latin typeface="Times New Roman" panose="02020603050405020304" pitchFamily="18" charset="0"/>
                <a:cs typeface="Times New Roman" panose="02020603050405020304" pitchFamily="18" charset="0"/>
              </a:rPr>
              <a:t> EGP’s.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Routing protocols:</a:t>
            </a:r>
          </a:p>
          <a:p>
            <a:pPr lvl="1"/>
            <a:r>
              <a:rPr lang="en-US" altLang="en-US" sz="2000">
                <a:latin typeface="Times New Roman" panose="02020603050405020304" pitchFamily="18" charset="0"/>
                <a:cs typeface="Times New Roman" panose="02020603050405020304" pitchFamily="18" charset="0"/>
              </a:rPr>
              <a:t>EGP</a:t>
            </a:r>
          </a:p>
          <a:p>
            <a:pPr lvl="1"/>
            <a:r>
              <a:rPr lang="en-US" altLang="en-US" sz="2000">
                <a:latin typeface="Times New Roman" panose="02020603050405020304" pitchFamily="18" charset="0"/>
                <a:cs typeface="Times New Roman" panose="02020603050405020304" pitchFamily="18" charset="0"/>
              </a:rPr>
              <a:t>BGP (more recent)</a:t>
            </a:r>
            <a:endParaRPr lang="en-US" altLang="en-US" sz="2000" b="1" u="sng">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134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233055" y="751413"/>
            <a:ext cx="8922327" cy="5316877"/>
          </a:xfrm>
          <a:prstGeom prst="rect">
            <a:avLst/>
          </a:prstGeom>
        </p:spPr>
      </p:pic>
    </p:spTree>
    <p:extLst>
      <p:ext uri="{BB962C8B-B14F-4D97-AF65-F5344CB8AC3E}">
        <p14:creationId xmlns:p14="http://schemas.microsoft.com/office/powerpoint/2010/main" val="166242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latin typeface="Times New Roman" panose="02020603050405020304" pitchFamily="18" charset="0"/>
                <a:cs typeface="Times New Roman" panose="02020603050405020304" pitchFamily="18" charset="0"/>
              </a:rPr>
              <a:t>Routing Information Protocol (RIP)</a:t>
            </a:r>
            <a:endParaRPr lang="en-IN" b="1">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4547466"/>
          </a:xfrm>
        </p:spPr>
        <p:txBody>
          <a:bodyPr/>
          <a:lstStyle/>
          <a:p>
            <a:pPr algn="just"/>
            <a:r>
              <a:rPr lang="en-US">
                <a:latin typeface="Times New Roman" panose="02020603050405020304" pitchFamily="18" charset="0"/>
                <a:cs typeface="Times New Roman" panose="02020603050405020304" pitchFamily="18" charset="0"/>
              </a:rPr>
              <a:t>RIP is a routing protocol for exchanging routing table information between routers.</a:t>
            </a:r>
          </a:p>
          <a:p>
            <a:pPr algn="just"/>
            <a:r>
              <a:rPr lang="en-US">
                <a:latin typeface="Times New Roman" panose="02020603050405020304" pitchFamily="18" charset="0"/>
                <a:cs typeface="Times New Roman" panose="02020603050405020304" pitchFamily="18" charset="0"/>
              </a:rPr>
              <a:t>Routing updates must be passed between routers so that they can make the proper choice on how to route a packet.</a:t>
            </a:r>
          </a:p>
          <a:p>
            <a:pPr algn="just"/>
            <a:r>
              <a:rPr lang="en-US">
                <a:latin typeface="Times New Roman" panose="02020603050405020304" pitchFamily="18" charset="0"/>
                <a:cs typeface="Times New Roman" panose="02020603050405020304" pitchFamily="18" charset="0"/>
              </a:rPr>
              <a:t>It is a very simple protocol based on distance vector routing based on hop count matrix</a:t>
            </a:r>
          </a:p>
          <a:p>
            <a:pPr marL="0" indent="0" algn="just">
              <a:buNone/>
            </a:pPr>
            <a:r>
              <a:rPr lang="en-US" b="1">
                <a:solidFill>
                  <a:srgbClr val="FF0000"/>
                </a:solidFill>
                <a:latin typeface="Times New Roman" panose="02020603050405020304" pitchFamily="18" charset="0"/>
                <a:cs typeface="Times New Roman" panose="02020603050405020304" pitchFamily="18" charset="0"/>
              </a:rPr>
              <a:t>HOP Count</a:t>
            </a:r>
          </a:p>
          <a:p>
            <a:pPr marL="0" indent="0" algn="just">
              <a:buNone/>
            </a:pPr>
            <a:r>
              <a:rPr lang="en-US">
                <a:latin typeface="Times New Roman" panose="02020603050405020304" pitchFamily="18" charset="0"/>
                <a:cs typeface="Times New Roman" panose="02020603050405020304" pitchFamily="18" charset="0"/>
              </a:rPr>
              <a:t>It refers to the </a:t>
            </a:r>
            <a:r>
              <a:rPr lang="en-US">
                <a:solidFill>
                  <a:srgbClr val="FF0000"/>
                </a:solidFill>
                <a:latin typeface="Times New Roman" panose="02020603050405020304" pitchFamily="18" charset="0"/>
                <a:cs typeface="Times New Roman" panose="02020603050405020304" pitchFamily="18" charset="0"/>
              </a:rPr>
              <a:t>intermediate devices (like routers) through which data must pass between source and destination, rather than following directly over a single wire (number of links)</a:t>
            </a:r>
            <a:r>
              <a:rPr lang="en-US">
                <a:latin typeface="Times New Roman" panose="02020603050405020304" pitchFamily="18" charset="0"/>
                <a:cs typeface="Times New Roman" panose="02020603050405020304" pitchFamily="18" charset="0"/>
              </a:rPr>
              <a:t>.</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529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0575" y="748145"/>
            <a:ext cx="10515600" cy="5276418"/>
          </a:xfrm>
        </p:spPr>
        <p:txBody>
          <a:bodyPr/>
          <a:lstStyle/>
          <a:p>
            <a:pPr algn="just"/>
            <a:r>
              <a:rPr lang="en-US">
                <a:latin typeface="Times New Roman" panose="02020603050405020304" pitchFamily="18" charset="0"/>
                <a:cs typeface="Times New Roman" panose="02020603050405020304" pitchFamily="18" charset="0"/>
              </a:rPr>
              <a:t>When a router forward a packet to a network segment, its counted as a single hop.</a:t>
            </a:r>
          </a:p>
          <a:p>
            <a:pPr algn="just"/>
            <a:r>
              <a:rPr lang="en-US">
                <a:latin typeface="Times New Roman" panose="02020603050405020304" pitchFamily="18" charset="0"/>
                <a:cs typeface="Times New Roman" panose="02020603050405020304" pitchFamily="18" charset="0"/>
              </a:rPr>
              <a:t>The maximum number of </a:t>
            </a:r>
            <a:r>
              <a:rPr lang="en-US">
                <a:solidFill>
                  <a:srgbClr val="FF0000"/>
                </a:solidFill>
                <a:latin typeface="Times New Roman" panose="02020603050405020304" pitchFamily="18" charset="0"/>
                <a:cs typeface="Times New Roman" panose="02020603050405020304" pitchFamily="18" charset="0"/>
              </a:rPr>
              <a:t>hops allowed for RIP is 15 only</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A hop count </a:t>
            </a:r>
            <a:r>
              <a:rPr lang="en-US">
                <a:solidFill>
                  <a:srgbClr val="FF0000"/>
                </a:solidFill>
                <a:latin typeface="Times New Roman" panose="02020603050405020304" pitchFamily="18" charset="0"/>
                <a:cs typeface="Times New Roman" panose="02020603050405020304" pitchFamily="18" charset="0"/>
              </a:rPr>
              <a:t>of 16 is considered an infinite distance </a:t>
            </a:r>
            <a:r>
              <a:rPr lang="en-US">
                <a:latin typeface="Times New Roman" panose="02020603050405020304" pitchFamily="18" charset="0"/>
                <a:cs typeface="Times New Roman" panose="02020603050405020304" pitchFamily="18" charset="0"/>
              </a:rPr>
              <a:t>and used to deprecate inaccessible, inoperable, or other wise undesirable routes in the selection process.</a:t>
            </a:r>
          </a:p>
          <a:p>
            <a:pPr algn="just"/>
            <a:r>
              <a:rPr lang="en-US">
                <a:latin typeface="Times New Roman" panose="02020603050405020304" pitchFamily="18" charset="0"/>
                <a:cs typeface="Times New Roman" panose="02020603050405020304" pitchFamily="18" charset="0"/>
              </a:rPr>
              <a:t>Usually, each RIP router </a:t>
            </a:r>
            <a:r>
              <a:rPr lang="en-US">
                <a:solidFill>
                  <a:srgbClr val="FF0000"/>
                </a:solidFill>
                <a:latin typeface="Times New Roman" panose="02020603050405020304" pitchFamily="18" charset="0"/>
                <a:cs typeface="Times New Roman" panose="02020603050405020304" pitchFamily="18" charset="0"/>
              </a:rPr>
              <a:t>transmitted full updates for every 30 seconds</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If any of router got disconnected from the network, the neighbor router wait </a:t>
            </a:r>
            <a:r>
              <a:rPr lang="en-US">
                <a:solidFill>
                  <a:srgbClr val="FF0000"/>
                </a:solidFill>
                <a:latin typeface="Times New Roman" panose="02020603050405020304" pitchFamily="18" charset="0"/>
                <a:cs typeface="Times New Roman" panose="02020603050405020304" pitchFamily="18" charset="0"/>
              </a:rPr>
              <a:t>for 180 seconds to hear the update</a:t>
            </a:r>
            <a:r>
              <a:rPr lang="en-US">
                <a:latin typeface="Times New Roman" panose="02020603050405020304" pitchFamily="18" charset="0"/>
                <a:cs typeface="Times New Roman" panose="02020603050405020304" pitchFamily="18" charset="0"/>
              </a:rPr>
              <a:t>.</a:t>
            </a:r>
          </a:p>
          <a:p>
            <a:pPr algn="just"/>
            <a:r>
              <a:rPr lang="en-US">
                <a:solidFill>
                  <a:srgbClr val="FF0000"/>
                </a:solidFill>
                <a:latin typeface="Times New Roman" panose="02020603050405020304" pitchFamily="18" charset="0"/>
                <a:cs typeface="Times New Roman" panose="02020603050405020304" pitchFamily="18" charset="0"/>
              </a:rPr>
              <a:t>Flush timer is 240 seconds </a:t>
            </a:r>
            <a:r>
              <a:rPr lang="en-US">
                <a:latin typeface="Times New Roman" panose="02020603050405020304" pitchFamily="18" charset="0"/>
                <a:cs typeface="Times New Roman" panose="02020603050405020304" pitchFamily="18" charset="0"/>
              </a:rPr>
              <a:t>(router does not give any update with in 4mins, completely remove it from the network).</a:t>
            </a: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1451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72146" y="1428678"/>
            <a:ext cx="6705600" cy="3981450"/>
          </a:xfrm>
          <a:prstGeom prst="rect">
            <a:avLst/>
          </a:prstGeom>
        </p:spPr>
      </p:pic>
    </p:spTree>
    <p:extLst>
      <p:ext uri="{BB962C8B-B14F-4D97-AF65-F5344CB8AC3E}">
        <p14:creationId xmlns:p14="http://schemas.microsoft.com/office/powerpoint/2010/main" val="2098457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learnpick.in/userfiles/resources_conversion_files/presentation_rip_1466730859_217558-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0051" y="401781"/>
            <a:ext cx="9939003"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14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BD051-5EDA-E102-637E-06277DF1F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902C95-B118-1CA5-2165-759F5A024E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3492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83287" y="831272"/>
            <a:ext cx="8547404" cy="5361709"/>
          </a:xfrm>
          <a:prstGeom prst="rect">
            <a:avLst/>
          </a:prstGeom>
        </p:spPr>
      </p:pic>
    </p:spTree>
    <p:extLst>
      <p:ext uri="{BB962C8B-B14F-4D97-AF65-F5344CB8AC3E}">
        <p14:creationId xmlns:p14="http://schemas.microsoft.com/office/powerpoint/2010/main" val="2864973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68F8-30C3-9ABB-B818-02C82CBD2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8AB137-C876-9A6F-2601-4C9BE7F6DA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42307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9036" y="1479261"/>
            <a:ext cx="10515600" cy="4351338"/>
          </a:xfrm>
        </p:spPr>
        <p:txBody>
          <a:bodyPr>
            <a:normAutofit/>
          </a:bodyPr>
          <a:lstStyle/>
          <a:p>
            <a:pPr algn="just"/>
            <a:r>
              <a:rPr lang="en-US">
                <a:latin typeface="Times New Roman" panose="02020603050405020304" pitchFamily="18" charset="0"/>
                <a:cs typeface="Times New Roman" panose="02020603050405020304" pitchFamily="18" charset="0"/>
              </a:rPr>
              <a:t> Since </a:t>
            </a:r>
            <a:r>
              <a:rPr lang="en-US">
                <a:solidFill>
                  <a:srgbClr val="FF0000"/>
                </a:solidFill>
                <a:latin typeface="Times New Roman" panose="02020603050405020304" pitchFamily="18" charset="0"/>
                <a:cs typeface="Times New Roman" panose="02020603050405020304" pitchFamily="18" charset="0"/>
              </a:rPr>
              <a:t>each number N can be represented by a group of 8-digit binary </a:t>
            </a:r>
            <a:r>
              <a:rPr lang="en-US">
                <a:latin typeface="Times New Roman" panose="02020603050405020304" pitchFamily="18" charset="0"/>
                <a:cs typeface="Times New Roman" panose="02020603050405020304" pitchFamily="18" charset="0"/>
              </a:rPr>
              <a:t>digits. So, a whole IPv4 binary address can be represented by </a:t>
            </a:r>
            <a:r>
              <a:rPr lang="en-US">
                <a:solidFill>
                  <a:srgbClr val="FF0000"/>
                </a:solidFill>
                <a:latin typeface="Times New Roman" panose="02020603050405020304" pitchFamily="18" charset="0"/>
                <a:cs typeface="Times New Roman" panose="02020603050405020304" pitchFamily="18" charset="0"/>
              </a:rPr>
              <a:t>32-bits of binary digits</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In IPv4, a unique sequence of bits is assigned to a computer, so a </a:t>
            </a:r>
            <a:r>
              <a:rPr lang="en-US">
                <a:solidFill>
                  <a:srgbClr val="FF0000"/>
                </a:solidFill>
                <a:latin typeface="Times New Roman" panose="02020603050405020304" pitchFamily="18" charset="0"/>
                <a:cs typeface="Times New Roman" panose="02020603050405020304" pitchFamily="18" charset="0"/>
              </a:rPr>
              <a:t>total of (2^32) devices approximately = 4,294,967,296</a:t>
            </a:r>
            <a:r>
              <a:rPr lang="en-US">
                <a:latin typeface="Times New Roman" panose="02020603050405020304" pitchFamily="18" charset="0"/>
                <a:cs typeface="Times New Roman" panose="02020603050405020304" pitchFamily="18" charset="0"/>
              </a:rPr>
              <a:t> can be assigned with IPv4. </a:t>
            </a:r>
          </a:p>
          <a:p>
            <a:pPr marL="285750" indent="-285750" algn="just"/>
            <a:r>
              <a:rPr lang="en-US">
                <a:latin typeface="Times New Roman" panose="02020603050405020304" pitchFamily="18" charset="0"/>
                <a:cs typeface="Times New Roman" panose="02020603050405020304" pitchFamily="18" charset="0"/>
              </a:rPr>
              <a:t>The main difference between IPv4 and IPv6 is the address size of IP addresses. The IPv4 is a </a:t>
            </a:r>
            <a:r>
              <a:rPr lang="en-US">
                <a:solidFill>
                  <a:srgbClr val="FF0000"/>
                </a:solidFill>
                <a:latin typeface="Times New Roman" panose="02020603050405020304" pitchFamily="18" charset="0"/>
                <a:cs typeface="Times New Roman" panose="02020603050405020304" pitchFamily="18" charset="0"/>
              </a:rPr>
              <a:t>32-bit address</a:t>
            </a:r>
            <a:r>
              <a:rPr lang="en-US">
                <a:latin typeface="Times New Roman" panose="02020603050405020304" pitchFamily="18" charset="0"/>
                <a:cs typeface="Times New Roman" panose="02020603050405020304" pitchFamily="18" charset="0"/>
              </a:rPr>
              <a:t>, whereas IPv6 is a </a:t>
            </a:r>
            <a:r>
              <a:rPr lang="en-US">
                <a:solidFill>
                  <a:srgbClr val="FF0000"/>
                </a:solidFill>
                <a:latin typeface="Times New Roman" panose="02020603050405020304" pitchFamily="18" charset="0"/>
                <a:cs typeface="Times New Roman" panose="02020603050405020304" pitchFamily="18" charset="0"/>
              </a:rPr>
              <a:t>128-bit hexadecimal address</a:t>
            </a:r>
            <a:r>
              <a:rPr lang="en-US">
                <a:latin typeface="Times New Roman" panose="02020603050405020304" pitchFamily="18" charset="0"/>
                <a:cs typeface="Times New Roman" panose="02020603050405020304" pitchFamily="18" charset="0"/>
              </a:rPr>
              <a:t>. </a:t>
            </a:r>
            <a:endParaRPr lang="en-IN">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165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a:solidFill>
                  <a:srgbClr val="FF0000"/>
                </a:solidFill>
                <a:latin typeface="Times New Roman" panose="02020603050405020304" pitchFamily="18" charset="0"/>
                <a:cs typeface="Times New Roman" panose="02020603050405020304" pitchFamily="18" charset="0"/>
              </a:rPr>
            </a:br>
            <a:r>
              <a:rPr lang="en-US" b="1">
                <a:solidFill>
                  <a:srgbClr val="FF0000"/>
                </a:solidFill>
                <a:latin typeface="Times New Roman" panose="02020603050405020304" pitchFamily="18" charset="0"/>
                <a:cs typeface="Times New Roman" panose="02020603050405020304" pitchFamily="18" charset="0"/>
              </a:rPr>
              <a:t>Drawbacks</a:t>
            </a:r>
            <a:br>
              <a:rPr lang="en-US"/>
            </a:br>
            <a:endParaRPr lang="en-IN"/>
          </a:p>
        </p:txBody>
      </p:sp>
      <p:sp>
        <p:nvSpPr>
          <p:cNvPr id="3" name="Content Placeholder 2"/>
          <p:cNvSpPr>
            <a:spLocks noGrp="1"/>
          </p:cNvSpPr>
          <p:nvPr>
            <p:ph idx="1"/>
          </p:nvPr>
        </p:nvSpPr>
        <p:spPr>
          <a:xfrm>
            <a:off x="838200" y="1565564"/>
            <a:ext cx="10515600" cy="4611399"/>
          </a:xfrm>
        </p:spPr>
        <p:txBody>
          <a:bodyPr/>
          <a:lstStyle/>
          <a:p>
            <a:pPr algn="just"/>
            <a:r>
              <a:rPr lang="en-US">
                <a:latin typeface="Times New Roman" panose="02020603050405020304" pitchFamily="18" charset="0"/>
                <a:cs typeface="Times New Roman" panose="02020603050405020304" pitchFamily="18" charset="0"/>
              </a:rPr>
              <a:t>Its only based on hop count matrix. So, if there is better route avaible with more bandwidth, RIP is not going to choose that particular path</a:t>
            </a:r>
          </a:p>
          <a:p>
            <a:pPr algn="just"/>
            <a:r>
              <a:rPr lang="en-US">
                <a:latin typeface="Times New Roman" panose="02020603050405020304" pitchFamily="18" charset="0"/>
                <a:cs typeface="Times New Roman" panose="02020603050405020304" pitchFamily="18" charset="0"/>
              </a:rPr>
              <a:t>RIP supports maximum 15 hops (0-15), maximum 16 routers can be configured. </a:t>
            </a:r>
          </a:p>
          <a:p>
            <a:pPr algn="just"/>
            <a:r>
              <a:rPr lang="en-US">
                <a:latin typeface="Times New Roman" panose="02020603050405020304" pitchFamily="18" charset="0"/>
                <a:cs typeface="Times New Roman" panose="02020603050405020304" pitchFamily="18" charset="0"/>
              </a:rPr>
              <a:t>BW utilization is high</a:t>
            </a:r>
          </a:p>
          <a:p>
            <a:endParaRPr lang="en-IN"/>
          </a:p>
        </p:txBody>
      </p:sp>
      <p:pic>
        <p:nvPicPr>
          <p:cNvPr id="4" name="Picture 3"/>
          <p:cNvPicPr>
            <a:picLocks noChangeAspect="1"/>
          </p:cNvPicPr>
          <p:nvPr/>
        </p:nvPicPr>
        <p:blipFill>
          <a:blip r:embed="rId2"/>
          <a:stretch>
            <a:fillRect/>
          </a:stretch>
        </p:blipFill>
        <p:spPr>
          <a:xfrm>
            <a:off x="6096000" y="2891127"/>
            <a:ext cx="5629275" cy="3142385"/>
          </a:xfrm>
          <a:prstGeom prst="rect">
            <a:avLst/>
          </a:prstGeom>
        </p:spPr>
      </p:pic>
    </p:spTree>
    <p:extLst>
      <p:ext uri="{BB962C8B-B14F-4D97-AF65-F5344CB8AC3E}">
        <p14:creationId xmlns:p14="http://schemas.microsoft.com/office/powerpoint/2010/main" val="4254179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FDCC-86F0-F9B0-0196-AA119BD0E9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600F0A-E557-9E02-D561-23A280384E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3583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9533" y="814244"/>
            <a:ext cx="8298539" cy="5434156"/>
          </a:xfrm>
          <a:prstGeom prst="rect">
            <a:avLst/>
          </a:prstGeom>
        </p:spPr>
      </p:pic>
    </p:spTree>
    <p:extLst>
      <p:ext uri="{BB962C8B-B14F-4D97-AF65-F5344CB8AC3E}">
        <p14:creationId xmlns:p14="http://schemas.microsoft.com/office/powerpoint/2010/main" val="979308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367" y="945933"/>
            <a:ext cx="9047451" cy="5066940"/>
          </a:xfrm>
          <a:prstGeom prst="rect">
            <a:avLst/>
          </a:prstGeom>
        </p:spPr>
      </p:pic>
    </p:spTree>
    <p:extLst>
      <p:ext uri="{BB962C8B-B14F-4D97-AF65-F5344CB8AC3E}">
        <p14:creationId xmlns:p14="http://schemas.microsoft.com/office/powerpoint/2010/main" val="3019124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5601" y="863240"/>
            <a:ext cx="9499889" cy="4817124"/>
          </a:xfrm>
          <a:prstGeom prst="rect">
            <a:avLst/>
          </a:prstGeom>
        </p:spPr>
      </p:pic>
    </p:spTree>
    <p:extLst>
      <p:ext uri="{BB962C8B-B14F-4D97-AF65-F5344CB8AC3E}">
        <p14:creationId xmlns:p14="http://schemas.microsoft.com/office/powerpoint/2010/main" val="596133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EFB6E77C-74C9-4408-8340-BCC608545650}" type="slidenum">
              <a:rPr lang="en-US" altLang="en-US"/>
              <a:pPr/>
              <a:t>85</a:t>
            </a:fld>
            <a:endParaRPr lang="en-US" altLang="en-US"/>
          </a:p>
        </p:txBody>
      </p:sp>
      <p:sp>
        <p:nvSpPr>
          <p:cNvPr id="308226" name="Rectangle 2"/>
          <p:cNvSpPr>
            <a:spLocks noGrp="1" noChangeArrowheads="1"/>
          </p:cNvSpPr>
          <p:nvPr>
            <p:ph type="title"/>
          </p:nvPr>
        </p:nvSpPr>
        <p:spPr>
          <a:xfrm>
            <a:off x="838200" y="365125"/>
            <a:ext cx="10515600" cy="909493"/>
          </a:xfrm>
        </p:spPr>
        <p:txBody>
          <a:bodyPr/>
          <a:lstStyle/>
          <a:p>
            <a:r>
              <a:rPr lang="en-US" altLang="en-US" b="1">
                <a:solidFill>
                  <a:srgbClr val="FF0000"/>
                </a:solidFill>
                <a:latin typeface="Times New Roman" panose="02020603050405020304" pitchFamily="18" charset="0"/>
                <a:cs typeface="Times New Roman" panose="02020603050405020304" pitchFamily="18" charset="0"/>
              </a:rPr>
              <a:t>Distance Vector Algorithm: Routing Table</a:t>
            </a:r>
          </a:p>
        </p:txBody>
      </p:sp>
      <p:graphicFrame>
        <p:nvGraphicFramePr>
          <p:cNvPr id="308227" name="Object 3"/>
          <p:cNvGraphicFramePr>
            <a:graphicFrameLocks noChangeAspect="1"/>
          </p:cNvGraphicFramePr>
          <p:nvPr/>
        </p:nvGraphicFramePr>
        <p:xfrm>
          <a:off x="1676400" y="3581400"/>
          <a:ext cx="8128000" cy="2768600"/>
        </p:xfrm>
        <a:graphic>
          <a:graphicData uri="http://schemas.openxmlformats.org/presentationml/2006/ole">
            <mc:AlternateContent xmlns:mc="http://schemas.openxmlformats.org/markup-compatibility/2006">
              <mc:Choice xmlns:v="urn:schemas-microsoft-com:vml" Requires="v">
                <p:oleObj name="VISIO" r:id="rId2" imgW="9096120" imgH="3078360" progId="Visio.Drawing.4">
                  <p:embed/>
                </p:oleObj>
              </mc:Choice>
              <mc:Fallback>
                <p:oleObj name="VISIO" r:id="rId2" imgW="9096120" imgH="3078360" progId="Visio.Drawing.4">
                  <p:embed/>
                  <p:pic>
                    <p:nvPicPr>
                      <p:cNvPr id="3082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81400"/>
                        <a:ext cx="8128000" cy="2768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34" name="AutoShape 10"/>
          <p:cNvSpPr>
            <a:spLocks/>
          </p:cNvSpPr>
          <p:nvPr/>
        </p:nvSpPr>
        <p:spPr bwMode="auto">
          <a:xfrm>
            <a:off x="3581400" y="2641600"/>
            <a:ext cx="6565900" cy="1035050"/>
          </a:xfrm>
          <a:prstGeom prst="accentCallout1">
            <a:avLst>
              <a:gd name="adj1" fmla="val 11042"/>
              <a:gd name="adj2" fmla="val -1162"/>
              <a:gd name="adj3" fmla="val 164264"/>
              <a:gd name="adj4" fmla="val -11023"/>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2000">
                <a:solidFill>
                  <a:srgbClr val="FF0000"/>
                </a:solidFill>
                <a:latin typeface="Arial" panose="020B0604020202020204" pitchFamily="34" charset="0"/>
              </a:rPr>
              <a:t>Net(</a:t>
            </a:r>
            <a:r>
              <a:rPr lang="en-US" altLang="en-US" sz="2000" err="1">
                <a:solidFill>
                  <a:srgbClr val="FF0000"/>
                </a:solidFill>
                <a:latin typeface="Arial" panose="020B0604020202020204" pitchFamily="34" charset="0"/>
              </a:rPr>
              <a:t>v,w</a:t>
            </a:r>
            <a:r>
              <a:rPr lang="en-US" altLang="en-US" sz="2000">
                <a:solidFill>
                  <a:srgbClr val="FF0000"/>
                </a:solidFill>
                <a:latin typeface="Arial" panose="020B0604020202020204" pitchFamily="34" charset="0"/>
              </a:rPr>
              <a:t>):</a:t>
            </a:r>
            <a:r>
              <a:rPr lang="en-US" altLang="en-US" sz="2000">
                <a:latin typeface="Arial" panose="020B0604020202020204" pitchFamily="34" charset="0"/>
              </a:rPr>
              <a:t> Network address of the network  between v and w  </a:t>
            </a:r>
            <a:br>
              <a:rPr lang="en-US" altLang="en-US" sz="2000">
                <a:latin typeface="Arial" panose="020B0604020202020204" pitchFamily="34" charset="0"/>
              </a:rPr>
            </a:br>
            <a:r>
              <a:rPr lang="en-US" altLang="en-US" sz="2000">
                <a:latin typeface="Arial" panose="020B0604020202020204" pitchFamily="34" charset="0"/>
              </a:rPr>
              <a:t>The network can be a link, but could also be a LAN</a:t>
            </a:r>
          </a:p>
        </p:txBody>
      </p:sp>
      <p:sp>
        <p:nvSpPr>
          <p:cNvPr id="308236" name="AutoShape 12"/>
          <p:cNvSpPr>
            <a:spLocks/>
          </p:cNvSpPr>
          <p:nvPr/>
        </p:nvSpPr>
        <p:spPr bwMode="auto">
          <a:xfrm>
            <a:off x="3581400" y="1524000"/>
            <a:ext cx="4267200" cy="730250"/>
          </a:xfrm>
          <a:prstGeom prst="accentCallout1">
            <a:avLst>
              <a:gd name="adj1" fmla="val 11042"/>
              <a:gd name="adj2" fmla="val -1787"/>
              <a:gd name="adj3" fmla="val 442023"/>
              <a:gd name="adj4" fmla="val -27977"/>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2000">
                <a:solidFill>
                  <a:srgbClr val="FF0000"/>
                </a:solidFill>
                <a:latin typeface="Arial" panose="020B0604020202020204" pitchFamily="34" charset="0"/>
              </a:rPr>
              <a:t>c(v,w):</a:t>
            </a:r>
            <a:r>
              <a:rPr lang="en-US" altLang="en-US" sz="2000">
                <a:latin typeface="Arial" panose="020B0604020202020204" pitchFamily="34" charset="0"/>
              </a:rPr>
              <a:t> cost to transmit on the interface to network Net(v,w)</a:t>
            </a:r>
          </a:p>
        </p:txBody>
      </p:sp>
    </p:spTree>
    <p:extLst>
      <p:ext uri="{BB962C8B-B14F-4D97-AF65-F5344CB8AC3E}">
        <p14:creationId xmlns:p14="http://schemas.microsoft.com/office/powerpoint/2010/main" val="367921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8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8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4" grpId="0" animBg="1" autoUpdateAnimBg="0"/>
      <p:bldP spid="308236"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F183CCAA-3B83-444B-A857-7129A1E1DA81}" type="slidenum">
              <a:rPr lang="en-US" altLang="en-US"/>
              <a:pPr/>
              <a:t>86</a:t>
            </a:fld>
            <a:endParaRPr lang="en-US" altLang="en-US"/>
          </a:p>
        </p:txBody>
      </p:sp>
      <p:sp>
        <p:nvSpPr>
          <p:cNvPr id="311298" name="Rectangle 2"/>
          <p:cNvSpPr>
            <a:spLocks noGrp="1" noChangeArrowheads="1"/>
          </p:cNvSpPr>
          <p:nvPr>
            <p:ph type="title"/>
          </p:nvPr>
        </p:nvSpPr>
        <p:spPr/>
        <p:txBody>
          <a:bodyPr/>
          <a:lstStyle/>
          <a:p>
            <a:r>
              <a:rPr lang="en-US" altLang="en-US"/>
              <a:t>Distance Vector Algorithm: Messages</a:t>
            </a:r>
          </a:p>
        </p:txBody>
      </p:sp>
      <p:graphicFrame>
        <p:nvGraphicFramePr>
          <p:cNvPr id="311299" name="Object 3"/>
          <p:cNvGraphicFramePr>
            <a:graphicFrameLocks noChangeAspect="1"/>
          </p:cNvGraphicFramePr>
          <p:nvPr/>
        </p:nvGraphicFramePr>
        <p:xfrm>
          <a:off x="2286000" y="1066800"/>
          <a:ext cx="5854700" cy="2768600"/>
        </p:xfrm>
        <a:graphic>
          <a:graphicData uri="http://schemas.openxmlformats.org/presentationml/2006/ole">
            <mc:AlternateContent xmlns:mc="http://schemas.openxmlformats.org/markup-compatibility/2006">
              <mc:Choice xmlns:v="urn:schemas-microsoft-com:vml" Requires="v">
                <p:oleObj name="VISIO" r:id="rId2" imgW="6538680" imgH="3078360" progId="Visio.Drawing.4">
                  <p:embed/>
                </p:oleObj>
              </mc:Choice>
              <mc:Fallback>
                <p:oleObj name="VISIO" r:id="rId2" imgW="6538680" imgH="3078360" progId="Visio.Drawing.4">
                  <p:embed/>
                  <p:pic>
                    <p:nvPicPr>
                      <p:cNvPr id="3112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66800"/>
                        <a:ext cx="5854700" cy="2768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1300" name="Text Box 4"/>
          <p:cNvSpPr txBox="1">
            <a:spLocks noChangeArrowheads="1"/>
          </p:cNvSpPr>
          <p:nvPr/>
        </p:nvSpPr>
        <p:spPr bwMode="auto">
          <a:xfrm>
            <a:off x="1752600" y="3442856"/>
            <a:ext cx="8839200" cy="230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pPr>
            <a:r>
              <a:rPr lang="en-US" altLang="en-US">
                <a:latin typeface="Arial" panose="020B0604020202020204" pitchFamily="34" charset="0"/>
              </a:rPr>
              <a:t> Nodes send messages to their neighbors which contain routing table entries</a:t>
            </a:r>
          </a:p>
          <a:p>
            <a:pPr>
              <a:spcBef>
                <a:spcPct val="0"/>
              </a:spcBef>
              <a:spcAft>
                <a:spcPct val="0"/>
              </a:spcAft>
            </a:pPr>
            <a:endParaRPr lang="en-US" altLang="en-US">
              <a:latin typeface="Arial" panose="020B0604020202020204" pitchFamily="34" charset="0"/>
            </a:endParaRPr>
          </a:p>
          <a:p>
            <a:pPr>
              <a:spcBef>
                <a:spcPct val="0"/>
              </a:spcBef>
              <a:spcAft>
                <a:spcPct val="0"/>
              </a:spcAft>
            </a:pPr>
            <a:endParaRPr lang="en-US" altLang="en-US">
              <a:latin typeface="Arial" panose="020B0604020202020204" pitchFamily="34" charset="0"/>
            </a:endParaRPr>
          </a:p>
          <a:p>
            <a:pPr>
              <a:spcBef>
                <a:spcPct val="0"/>
              </a:spcBef>
              <a:spcAft>
                <a:spcPct val="0"/>
              </a:spcAft>
            </a:pPr>
            <a:endParaRPr lang="en-US" altLang="en-US">
              <a:latin typeface="Arial" panose="020B0604020202020204" pitchFamily="34" charset="0"/>
            </a:endParaRPr>
          </a:p>
          <a:p>
            <a:pPr>
              <a:spcBef>
                <a:spcPct val="0"/>
              </a:spcBef>
              <a:spcAft>
                <a:spcPct val="0"/>
              </a:spcAft>
            </a:pPr>
            <a:endParaRPr lang="en-US" altLang="en-US">
              <a:solidFill>
                <a:srgbClr val="FFFF00"/>
              </a:solidFill>
              <a:latin typeface="Times New Roman" panose="02020603050405020304" pitchFamily="18" charset="0"/>
            </a:endParaRPr>
          </a:p>
          <a:p>
            <a:pPr>
              <a:spcBef>
                <a:spcPct val="0"/>
              </a:spcBef>
              <a:spcAft>
                <a:spcPct val="0"/>
              </a:spcAft>
            </a:pPr>
            <a:endParaRPr lang="en-US" altLang="en-US">
              <a:latin typeface="Arial" panose="020B0604020202020204" pitchFamily="34" charset="0"/>
            </a:endParaRPr>
          </a:p>
          <a:p>
            <a:pPr>
              <a:spcBef>
                <a:spcPct val="0"/>
              </a:spcBef>
              <a:spcAft>
                <a:spcPct val="0"/>
              </a:spcAft>
            </a:pPr>
            <a:r>
              <a:rPr lang="en-US" altLang="en-US">
                <a:latin typeface="Arial" panose="020B0604020202020204" pitchFamily="34" charset="0"/>
              </a:rPr>
              <a:t> A message has the format: </a:t>
            </a:r>
            <a:r>
              <a:rPr lang="en-US" altLang="en-US" b="1">
                <a:latin typeface="Arial" panose="020B0604020202020204" pitchFamily="34" charset="0"/>
              </a:rPr>
              <a:t>[Net , D(</a:t>
            </a:r>
            <a:r>
              <a:rPr lang="en-US" altLang="en-US" b="1" err="1">
                <a:latin typeface="Arial" panose="020B0604020202020204" pitchFamily="34" charset="0"/>
              </a:rPr>
              <a:t>v,Net</a:t>
            </a:r>
            <a:r>
              <a:rPr lang="en-US" altLang="en-US" b="1">
                <a:latin typeface="Arial" panose="020B0604020202020204" pitchFamily="34" charset="0"/>
              </a:rPr>
              <a:t>)]</a:t>
            </a:r>
            <a:r>
              <a:rPr lang="en-US" altLang="en-US">
                <a:latin typeface="Arial" panose="020B0604020202020204" pitchFamily="34" charset="0"/>
              </a:rPr>
              <a:t> </a:t>
            </a:r>
            <a:r>
              <a:rPr lang="en-US" altLang="en-US" err="1">
                <a:latin typeface="Arial" panose="020B0604020202020204" pitchFamily="34" charset="0"/>
              </a:rPr>
              <a:t>means</a:t>
            </a:r>
            <a:r>
              <a:rPr lang="en-US" altLang="en-US" b="1" err="1">
                <a:solidFill>
                  <a:srgbClr val="FF0000"/>
                </a:solidFill>
                <a:latin typeface="Arial" panose="020B0604020202020204" pitchFamily="34" charset="0"/>
              </a:rPr>
              <a:t>“My</a:t>
            </a:r>
            <a:r>
              <a:rPr lang="en-US" altLang="en-US" b="1">
                <a:solidFill>
                  <a:srgbClr val="FF0000"/>
                </a:solidFill>
                <a:latin typeface="Arial" panose="020B0604020202020204" pitchFamily="34" charset="0"/>
              </a:rPr>
              <a:t> cost to go to  Net is D (</a:t>
            </a:r>
            <a:r>
              <a:rPr lang="en-US" altLang="en-US" b="1" err="1">
                <a:solidFill>
                  <a:srgbClr val="FF0000"/>
                </a:solidFill>
                <a:latin typeface="Arial" panose="020B0604020202020204" pitchFamily="34" charset="0"/>
              </a:rPr>
              <a:t>v,Net</a:t>
            </a:r>
            <a:r>
              <a:rPr lang="en-US" altLang="en-US" b="1">
                <a:solidFill>
                  <a:srgbClr val="FF0000"/>
                </a:solidFill>
                <a:latin typeface="Arial" panose="020B0604020202020204" pitchFamily="34" charset="0"/>
              </a:rPr>
              <a:t>)”</a:t>
            </a:r>
            <a:r>
              <a:rPr lang="en-US" altLang="en-US">
                <a:solidFill>
                  <a:srgbClr val="FF0000"/>
                </a:solidFill>
                <a:latin typeface="Arial" panose="020B0604020202020204" pitchFamily="34" charset="0"/>
              </a:rPr>
              <a:t> </a:t>
            </a:r>
          </a:p>
        </p:txBody>
      </p:sp>
      <p:sp>
        <p:nvSpPr>
          <p:cNvPr id="311301" name="Oval 5"/>
          <p:cNvSpPr>
            <a:spLocks noChangeArrowheads="1"/>
          </p:cNvSpPr>
          <p:nvPr/>
        </p:nvSpPr>
        <p:spPr bwMode="auto">
          <a:xfrm>
            <a:off x="3543300" y="4156075"/>
            <a:ext cx="762000" cy="762000"/>
          </a:xfrm>
          <a:prstGeom prst="ellipse">
            <a:avLst/>
          </a:prstGeom>
          <a:solidFill>
            <a:srgbClr val="FFFF00"/>
          </a:solidFill>
          <a:ln w="38100">
            <a:solidFill>
              <a:schemeClr val="tx1"/>
            </a:solidFill>
            <a:round/>
            <a:headEnd/>
            <a:tailEnd/>
          </a:ln>
          <a:effectLst>
            <a:outerShdw dist="107763" dir="2700000" algn="ctr" rotWithShape="0">
              <a:schemeClr val="bg2"/>
            </a:outerShdw>
          </a:effectLst>
        </p:spPr>
        <p:txBody>
          <a:bodyPr wrap="none" lIns="91433" tIns="137160" rIns="91433" bIns="228600" anchor="ctr" anchorCtr="1"/>
          <a:lstStyle/>
          <a:p>
            <a:pPr algn="ctr">
              <a:spcBef>
                <a:spcPct val="0"/>
              </a:spcBef>
              <a:spcAft>
                <a:spcPct val="0"/>
              </a:spcAft>
              <a:buFontTx/>
              <a:buNone/>
            </a:pPr>
            <a:r>
              <a:rPr lang="en-US" altLang="en-US" b="1">
                <a:latin typeface="Arial" panose="020B0604020202020204" pitchFamily="34" charset="0"/>
              </a:rPr>
              <a:t>v</a:t>
            </a:r>
            <a:endParaRPr lang="en-US" altLang="en-US">
              <a:solidFill>
                <a:srgbClr val="FFFF00"/>
              </a:solidFill>
              <a:latin typeface="Times New Roman" panose="02020603050405020304" pitchFamily="18" charset="0"/>
            </a:endParaRPr>
          </a:p>
        </p:txBody>
      </p:sp>
      <p:sp>
        <p:nvSpPr>
          <p:cNvPr id="311302" name="Oval 6"/>
          <p:cNvSpPr>
            <a:spLocks noChangeArrowheads="1"/>
          </p:cNvSpPr>
          <p:nvPr/>
        </p:nvSpPr>
        <p:spPr bwMode="auto">
          <a:xfrm>
            <a:off x="7410450" y="4156075"/>
            <a:ext cx="762000" cy="762000"/>
          </a:xfrm>
          <a:prstGeom prst="ellipse">
            <a:avLst/>
          </a:prstGeom>
          <a:solidFill>
            <a:srgbClr val="FFFF00"/>
          </a:solidFill>
          <a:ln w="38100">
            <a:solidFill>
              <a:schemeClr val="tx1"/>
            </a:solidFill>
            <a:round/>
            <a:headEnd/>
            <a:tailEnd/>
          </a:ln>
          <a:effectLst>
            <a:outerShdw dist="107763" dir="2700000" algn="ctr" rotWithShape="0">
              <a:schemeClr val="bg2"/>
            </a:outerShdw>
          </a:effectLst>
        </p:spPr>
        <p:txBody>
          <a:bodyPr wrap="none" lIns="91433" tIns="137160" rIns="91433" bIns="228600" anchor="ctr" anchorCtr="1"/>
          <a:lstStyle/>
          <a:p>
            <a:pPr algn="ctr">
              <a:spcBef>
                <a:spcPct val="0"/>
              </a:spcBef>
              <a:spcAft>
                <a:spcPct val="0"/>
              </a:spcAft>
              <a:buFontTx/>
              <a:buNone/>
            </a:pPr>
            <a:r>
              <a:rPr lang="en-US" altLang="en-US" b="1">
                <a:latin typeface="Arial" panose="020B0604020202020204" pitchFamily="34" charset="0"/>
              </a:rPr>
              <a:t>n</a:t>
            </a:r>
            <a:endParaRPr lang="en-US" altLang="en-US" b="1">
              <a:solidFill>
                <a:schemeClr val="bg2"/>
              </a:solidFill>
              <a:latin typeface="Arial" panose="020B0604020202020204" pitchFamily="34" charset="0"/>
            </a:endParaRPr>
          </a:p>
        </p:txBody>
      </p:sp>
      <p:cxnSp>
        <p:nvCxnSpPr>
          <p:cNvPr id="311303" name="AutoShape 7"/>
          <p:cNvCxnSpPr>
            <a:cxnSpLocks noChangeShapeType="1"/>
          </p:cNvCxnSpPr>
          <p:nvPr/>
        </p:nvCxnSpPr>
        <p:spPr bwMode="auto">
          <a:xfrm flipH="1">
            <a:off x="4324350" y="4580939"/>
            <a:ext cx="3086100" cy="0"/>
          </a:xfrm>
          <a:prstGeom prst="straightConnector1">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cxnSp>
      <p:sp>
        <p:nvSpPr>
          <p:cNvPr id="311304" name="Text Box 8"/>
          <p:cNvSpPr txBox="1">
            <a:spLocks noChangeArrowheads="1"/>
          </p:cNvSpPr>
          <p:nvPr/>
        </p:nvSpPr>
        <p:spPr bwMode="auto">
          <a:xfrm>
            <a:off x="4697498" y="3904520"/>
            <a:ext cx="1770535" cy="55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lIns="91433" tIns="45717" rIns="91433" bIns="228600" anchorCtr="1">
            <a:spAutoFit/>
            <a:flatTx/>
          </a:bodyPr>
          <a:lstStyle/>
          <a:p>
            <a:pPr>
              <a:spcBef>
                <a:spcPct val="0"/>
              </a:spcBef>
              <a:spcAft>
                <a:spcPct val="0"/>
              </a:spcAft>
              <a:buFontTx/>
              <a:buNone/>
            </a:pPr>
            <a:r>
              <a:rPr lang="en-US" altLang="en-US" b="1">
                <a:latin typeface="Arial" panose="020B0604020202020204" pitchFamily="34" charset="0"/>
              </a:rPr>
              <a:t>[Net , D(</a:t>
            </a:r>
            <a:r>
              <a:rPr lang="en-US" altLang="en-US" b="1" err="1">
                <a:latin typeface="Arial" panose="020B0604020202020204" pitchFamily="34" charset="0"/>
              </a:rPr>
              <a:t>v,Net</a:t>
            </a:r>
            <a:r>
              <a:rPr lang="en-US" altLang="en-US" b="1">
                <a:latin typeface="Arial" panose="020B0604020202020204" pitchFamily="34" charset="0"/>
              </a:rPr>
              <a:t>)]</a:t>
            </a:r>
            <a:endParaRPr lang="en-US" altLang="en-US">
              <a:latin typeface="Times New Roman" panose="02020603050405020304" pitchFamily="18" charset="0"/>
            </a:endParaRPr>
          </a:p>
        </p:txBody>
      </p:sp>
      <p:sp>
        <p:nvSpPr>
          <p:cNvPr id="311305" name="Line 9"/>
          <p:cNvSpPr>
            <a:spLocks noChangeShapeType="1"/>
          </p:cNvSpPr>
          <p:nvPr/>
        </p:nvSpPr>
        <p:spPr bwMode="auto">
          <a:xfrm>
            <a:off x="6629400" y="4390872"/>
            <a:ext cx="609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lIns="91433" tIns="45717" rIns="91433" bIns="228600" anchor="ctr"/>
          <a:lstStyle/>
          <a:p>
            <a:endParaRPr lang="en-IN"/>
          </a:p>
        </p:txBody>
      </p:sp>
    </p:spTree>
    <p:extLst>
      <p:ext uri="{BB962C8B-B14F-4D97-AF65-F5344CB8AC3E}">
        <p14:creationId xmlns:p14="http://schemas.microsoft.com/office/powerpoint/2010/main" val="1755096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1DD1E625-E9DE-4EFE-B5FC-7C43D06139D6}" type="slidenum">
              <a:rPr lang="en-US" altLang="en-US"/>
              <a:pPr/>
              <a:t>87</a:t>
            </a:fld>
            <a:endParaRPr lang="en-US" altLang="en-US"/>
          </a:p>
        </p:txBody>
      </p:sp>
      <p:sp>
        <p:nvSpPr>
          <p:cNvPr id="236546" name="Rectangle 2"/>
          <p:cNvSpPr>
            <a:spLocks noGrp="1" noChangeArrowheads="1"/>
          </p:cNvSpPr>
          <p:nvPr>
            <p:ph type="title"/>
          </p:nvPr>
        </p:nvSpPr>
        <p:spPr/>
        <p:txBody>
          <a:bodyPr/>
          <a:lstStyle/>
          <a:p>
            <a:r>
              <a:rPr lang="en-US" altLang="en-US"/>
              <a:t>Distance Vector Algorithm: Sending Updates</a:t>
            </a:r>
          </a:p>
        </p:txBody>
      </p:sp>
      <p:graphicFrame>
        <p:nvGraphicFramePr>
          <p:cNvPr id="236763" name="Object 219"/>
          <p:cNvGraphicFramePr>
            <a:graphicFrameLocks noChangeAspect="1"/>
          </p:cNvGraphicFramePr>
          <p:nvPr/>
        </p:nvGraphicFramePr>
        <p:xfrm>
          <a:off x="1828800" y="1371600"/>
          <a:ext cx="3314700" cy="2768600"/>
        </p:xfrm>
        <a:graphic>
          <a:graphicData uri="http://schemas.openxmlformats.org/presentationml/2006/ole">
            <mc:AlternateContent xmlns:mc="http://schemas.openxmlformats.org/markup-compatibility/2006">
              <mc:Choice xmlns:v="urn:schemas-microsoft-com:vml" Requires="v">
                <p:oleObj name="VISIO" r:id="rId2" imgW="3681360" imgH="3078360" progId="Visio.Drawing.4">
                  <p:embed/>
                </p:oleObj>
              </mc:Choice>
              <mc:Fallback>
                <p:oleObj name="VISIO" r:id="rId2" imgW="3681360" imgH="3078360" progId="Visio.Drawing.4">
                  <p:embed/>
                  <p:pic>
                    <p:nvPicPr>
                      <p:cNvPr id="236763" name="Object 2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71600"/>
                        <a:ext cx="3314700" cy="2768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765" name="Text Box 221"/>
          <p:cNvSpPr txBox="1">
            <a:spLocks noChangeArrowheads="1"/>
          </p:cNvSpPr>
          <p:nvPr/>
        </p:nvSpPr>
        <p:spPr bwMode="auto">
          <a:xfrm>
            <a:off x="4800600" y="2362201"/>
            <a:ext cx="3733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2000">
                <a:latin typeface="Arial" panose="020B0604020202020204" pitchFamily="34" charset="0"/>
              </a:rPr>
              <a:t>Periodically, each node v sends the content of its routing table to its neighbors: </a:t>
            </a:r>
          </a:p>
        </p:txBody>
      </p:sp>
      <p:graphicFrame>
        <p:nvGraphicFramePr>
          <p:cNvPr id="236777" name="Object 233"/>
          <p:cNvGraphicFramePr>
            <a:graphicFrameLocks noChangeAspect="1"/>
          </p:cNvGraphicFramePr>
          <p:nvPr/>
        </p:nvGraphicFramePr>
        <p:xfrm>
          <a:off x="5181600" y="3886200"/>
          <a:ext cx="5041900" cy="2705100"/>
        </p:xfrm>
        <a:graphic>
          <a:graphicData uri="http://schemas.openxmlformats.org/presentationml/2006/ole">
            <mc:AlternateContent xmlns:mc="http://schemas.openxmlformats.org/markup-compatibility/2006">
              <mc:Choice xmlns:v="urn:schemas-microsoft-com:vml" Requires="v">
                <p:oleObj name="VISIO" r:id="rId4" imgW="5624280" imgH="3006720" progId="Visio.Drawing.4">
                  <p:embed/>
                </p:oleObj>
              </mc:Choice>
              <mc:Fallback>
                <p:oleObj name="VISIO" r:id="rId4" imgW="5624280" imgH="3006720" progId="Visio.Drawing.4">
                  <p:embed/>
                  <p:pic>
                    <p:nvPicPr>
                      <p:cNvPr id="236777" name="Object 2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886200"/>
                        <a:ext cx="5041900" cy="2705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547932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7093867F-E0B5-440C-ACB3-78E9482C34E5}" type="slidenum">
              <a:rPr lang="en-US" altLang="en-US"/>
              <a:pPr/>
              <a:t>88</a:t>
            </a:fld>
            <a:endParaRPr lang="en-US" altLang="en-US"/>
          </a:p>
        </p:txBody>
      </p:sp>
      <p:sp>
        <p:nvSpPr>
          <p:cNvPr id="273410" name="Rectangle 2"/>
          <p:cNvSpPr>
            <a:spLocks noGrp="1" noChangeArrowheads="1"/>
          </p:cNvSpPr>
          <p:nvPr>
            <p:ph type="title"/>
          </p:nvPr>
        </p:nvSpPr>
        <p:spPr/>
        <p:txBody>
          <a:bodyPr/>
          <a:lstStyle/>
          <a:p>
            <a:r>
              <a:rPr lang="en-US" altLang="en-US"/>
              <a:t>Initiating Routing Table I</a:t>
            </a:r>
          </a:p>
        </p:txBody>
      </p:sp>
      <p:graphicFrame>
        <p:nvGraphicFramePr>
          <p:cNvPr id="273411" name="Object 3"/>
          <p:cNvGraphicFramePr>
            <a:graphicFrameLocks noChangeAspect="1"/>
          </p:cNvGraphicFramePr>
          <p:nvPr/>
        </p:nvGraphicFramePr>
        <p:xfrm>
          <a:off x="2286000" y="3175000"/>
          <a:ext cx="8128000" cy="3073400"/>
        </p:xfrm>
        <a:graphic>
          <a:graphicData uri="http://schemas.openxmlformats.org/presentationml/2006/ole">
            <mc:AlternateContent xmlns:mc="http://schemas.openxmlformats.org/markup-compatibility/2006">
              <mc:Choice xmlns:v="urn:schemas-microsoft-com:vml" Requires="v">
                <p:oleObj name="VISIO" r:id="rId2" imgW="9096120" imgH="3421080" progId="Visio.Drawing.4">
                  <p:embed/>
                </p:oleObj>
              </mc:Choice>
              <mc:Fallback>
                <p:oleObj name="VISIO" r:id="rId2" imgW="9096120" imgH="3421080" progId="Visio.Drawing.4">
                  <p:embed/>
                  <p:pic>
                    <p:nvPicPr>
                      <p:cNvPr id="27341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175000"/>
                        <a:ext cx="8128000" cy="307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273428" name="Rectangle 20"/>
          <p:cNvSpPr>
            <a:spLocks noGrp="1" noChangeArrowheads="1"/>
          </p:cNvSpPr>
          <p:nvPr>
            <p:ph type="body" idx="1"/>
          </p:nvPr>
        </p:nvSpPr>
        <p:spPr>
          <a:xfrm>
            <a:off x="1752600" y="1295400"/>
            <a:ext cx="8915400" cy="4876800"/>
          </a:xfrm>
        </p:spPr>
        <p:txBody>
          <a:bodyPr/>
          <a:lstStyle/>
          <a:p>
            <a:r>
              <a:rPr lang="en-US" altLang="en-US"/>
              <a:t>Suppose a new node v becomes active.</a:t>
            </a:r>
          </a:p>
          <a:p>
            <a:r>
              <a:rPr lang="en-US" altLang="en-US"/>
              <a:t>The cost to access directly connected networks is zero:</a:t>
            </a:r>
          </a:p>
          <a:p>
            <a:pPr lvl="3"/>
            <a:r>
              <a:rPr lang="en-US" altLang="en-US"/>
              <a:t>D (v, Net(v,m)) = 0</a:t>
            </a:r>
          </a:p>
          <a:p>
            <a:pPr lvl="3"/>
            <a:r>
              <a:rPr lang="en-US" altLang="en-US"/>
              <a:t>D (v, Net(v,w)) = 0</a:t>
            </a:r>
          </a:p>
          <a:p>
            <a:pPr lvl="3"/>
            <a:r>
              <a:rPr lang="en-US" altLang="en-US"/>
              <a:t>D (v, Net(v,n)) = 0</a:t>
            </a:r>
          </a:p>
          <a:p>
            <a:endParaRPr lang="en-US" altLang="en-US">
              <a:solidFill>
                <a:srgbClr val="FF0000"/>
              </a:solidFill>
            </a:endParaRPr>
          </a:p>
        </p:txBody>
      </p:sp>
    </p:spTree>
    <p:extLst>
      <p:ext uri="{BB962C8B-B14F-4D97-AF65-F5344CB8AC3E}">
        <p14:creationId xmlns:p14="http://schemas.microsoft.com/office/powerpoint/2010/main" val="176409835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1186387B-89F2-42D6-AF4C-2D944D61BE22}" type="slidenum">
              <a:rPr lang="en-US" altLang="en-US"/>
              <a:pPr/>
              <a:t>89</a:t>
            </a:fld>
            <a:endParaRPr lang="en-US" altLang="en-US"/>
          </a:p>
        </p:txBody>
      </p:sp>
      <p:sp>
        <p:nvSpPr>
          <p:cNvPr id="309250" name="Rectangle 2"/>
          <p:cNvSpPr>
            <a:spLocks noGrp="1" noChangeArrowheads="1"/>
          </p:cNvSpPr>
          <p:nvPr>
            <p:ph type="title"/>
          </p:nvPr>
        </p:nvSpPr>
        <p:spPr/>
        <p:txBody>
          <a:bodyPr/>
          <a:lstStyle/>
          <a:p>
            <a:r>
              <a:rPr lang="en-US" altLang="en-US"/>
              <a:t>Initiating Routing Table II</a:t>
            </a:r>
          </a:p>
        </p:txBody>
      </p:sp>
      <p:graphicFrame>
        <p:nvGraphicFramePr>
          <p:cNvPr id="309251" name="Object 3"/>
          <p:cNvGraphicFramePr>
            <a:graphicFrameLocks noChangeAspect="1"/>
          </p:cNvGraphicFramePr>
          <p:nvPr/>
        </p:nvGraphicFramePr>
        <p:xfrm>
          <a:off x="2209800" y="990600"/>
          <a:ext cx="3378200" cy="3073400"/>
        </p:xfrm>
        <a:graphic>
          <a:graphicData uri="http://schemas.openxmlformats.org/presentationml/2006/ole">
            <mc:AlternateContent xmlns:mc="http://schemas.openxmlformats.org/markup-compatibility/2006">
              <mc:Choice xmlns:v="urn:schemas-microsoft-com:vml" Requires="v">
                <p:oleObj name="VISIO" r:id="rId2" imgW="3752640" imgH="3421080" progId="Visio.Drawing.4">
                  <p:embed/>
                </p:oleObj>
              </mc:Choice>
              <mc:Fallback>
                <p:oleObj name="VISIO" r:id="rId2" imgW="3752640" imgH="3421080" progId="Visio.Drawing.4">
                  <p:embed/>
                  <p:pic>
                    <p:nvPicPr>
                      <p:cNvPr id="3092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990600"/>
                        <a:ext cx="3378200" cy="307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09255" name="Rectangle 7"/>
          <p:cNvSpPr>
            <a:spLocks noGrp="1" noChangeArrowheads="1"/>
          </p:cNvSpPr>
          <p:nvPr>
            <p:ph type="body" idx="1"/>
          </p:nvPr>
        </p:nvSpPr>
        <p:spPr>
          <a:xfrm>
            <a:off x="1676400" y="3810000"/>
            <a:ext cx="8915400" cy="2438400"/>
          </a:xfrm>
        </p:spPr>
        <p:txBody>
          <a:bodyPr/>
          <a:lstStyle/>
          <a:p>
            <a:r>
              <a:rPr lang="en-US" altLang="en-US"/>
              <a:t>New node v sends the routing table entry to all its neighbors:</a:t>
            </a:r>
          </a:p>
        </p:txBody>
      </p:sp>
      <p:graphicFrame>
        <p:nvGraphicFramePr>
          <p:cNvPr id="309256" name="Object 8"/>
          <p:cNvGraphicFramePr>
            <a:graphicFrameLocks noChangeAspect="1"/>
          </p:cNvGraphicFramePr>
          <p:nvPr/>
        </p:nvGraphicFramePr>
        <p:xfrm>
          <a:off x="2057400" y="4152900"/>
          <a:ext cx="5041900" cy="2705100"/>
        </p:xfrm>
        <a:graphic>
          <a:graphicData uri="http://schemas.openxmlformats.org/presentationml/2006/ole">
            <mc:AlternateContent xmlns:mc="http://schemas.openxmlformats.org/markup-compatibility/2006">
              <mc:Choice xmlns:v="urn:schemas-microsoft-com:vml" Requires="v">
                <p:oleObj name="VISIO" r:id="rId4" imgW="5624280" imgH="3006720" progId="Visio.Drawing.4">
                  <p:embed/>
                </p:oleObj>
              </mc:Choice>
              <mc:Fallback>
                <p:oleObj name="VISIO" r:id="rId4" imgW="5624280" imgH="3006720" progId="Visio.Drawing.4">
                  <p:embed/>
                  <p:pic>
                    <p:nvPicPr>
                      <p:cNvPr id="30925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152900"/>
                        <a:ext cx="5041900" cy="2705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309281" name="Object 33"/>
          <p:cNvGraphicFramePr>
            <a:graphicFrameLocks noChangeAspect="1"/>
          </p:cNvGraphicFramePr>
          <p:nvPr/>
        </p:nvGraphicFramePr>
        <p:xfrm>
          <a:off x="2044700" y="4152900"/>
          <a:ext cx="5041900" cy="2705100"/>
        </p:xfrm>
        <a:graphic>
          <a:graphicData uri="http://schemas.openxmlformats.org/presentationml/2006/ole">
            <mc:AlternateContent xmlns:mc="http://schemas.openxmlformats.org/markup-compatibility/2006">
              <mc:Choice xmlns:v="urn:schemas-microsoft-com:vml" Requires="v">
                <p:oleObj name="VISIO" r:id="rId6" imgW="5624280" imgH="3006720" progId="Visio.Drawing.6">
                  <p:embed/>
                </p:oleObj>
              </mc:Choice>
              <mc:Fallback>
                <p:oleObj name="VISIO" r:id="rId6" imgW="5624280" imgH="3006720" progId="Visio.Drawing.6">
                  <p:embed/>
                  <p:pic>
                    <p:nvPicPr>
                      <p:cNvPr id="309281"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700" y="4152900"/>
                        <a:ext cx="5041900" cy="27051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309282" name="Object 34"/>
          <p:cNvGraphicFramePr>
            <a:graphicFrameLocks noChangeAspect="1"/>
          </p:cNvGraphicFramePr>
          <p:nvPr/>
        </p:nvGraphicFramePr>
        <p:xfrm>
          <a:off x="2057400" y="4152900"/>
          <a:ext cx="5041900" cy="2705100"/>
        </p:xfrm>
        <a:graphic>
          <a:graphicData uri="http://schemas.openxmlformats.org/presentationml/2006/ole">
            <mc:AlternateContent xmlns:mc="http://schemas.openxmlformats.org/markup-compatibility/2006">
              <mc:Choice xmlns:v="urn:schemas-microsoft-com:vml" Requires="v">
                <p:oleObj name="VISIO" r:id="rId8" imgW="5624280" imgH="3006720" progId="Visio.Drawing.6">
                  <p:embed/>
                </p:oleObj>
              </mc:Choice>
              <mc:Fallback>
                <p:oleObj name="VISIO" r:id="rId8" imgW="5624280" imgH="3006720" progId="Visio.Drawing.6">
                  <p:embed/>
                  <p:pic>
                    <p:nvPicPr>
                      <p:cNvPr id="309282"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152900"/>
                        <a:ext cx="5041900" cy="27051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24142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309281"/>
                                        </p:tgtEl>
                                        <p:attrNameLst>
                                          <p:attrName>style.visibility</p:attrName>
                                        </p:attrNameLst>
                                      </p:cBhvr>
                                      <p:to>
                                        <p:strVal val="visible"/>
                                      </p:to>
                                    </p:set>
                                    <p:anim calcmode="lin" valueType="num">
                                      <p:cBhvr>
                                        <p:cTn id="7" dur="1000" fill="hold"/>
                                        <p:tgtEl>
                                          <p:spTgt spid="309281"/>
                                        </p:tgtEl>
                                        <p:attrNameLst>
                                          <p:attrName>ppt_w</p:attrName>
                                        </p:attrNameLst>
                                      </p:cBhvr>
                                      <p:tavLst>
                                        <p:tav tm="0">
                                          <p:val>
                                            <p:fltVal val="0"/>
                                          </p:val>
                                        </p:tav>
                                        <p:tav tm="100000">
                                          <p:val>
                                            <p:strVal val="#ppt_w"/>
                                          </p:val>
                                        </p:tav>
                                      </p:tavLst>
                                    </p:anim>
                                    <p:anim calcmode="lin" valueType="num">
                                      <p:cBhvr>
                                        <p:cTn id="8" dur="1000" fill="hold"/>
                                        <p:tgtEl>
                                          <p:spTgt spid="309281"/>
                                        </p:tgtEl>
                                        <p:attrNameLst>
                                          <p:attrName>ppt_h</p:attrName>
                                        </p:attrNameLst>
                                      </p:cBhvr>
                                      <p:tavLst>
                                        <p:tav tm="0">
                                          <p:val>
                                            <p:fltVal val="0"/>
                                          </p:val>
                                        </p:tav>
                                        <p:tav tm="100000">
                                          <p:val>
                                            <p:strVal val="#ppt_h"/>
                                          </p:val>
                                        </p:tav>
                                      </p:tavLst>
                                    </p:anim>
                                    <p:anim calcmode="lin" valueType="num">
                                      <p:cBhvr>
                                        <p:cTn id="9" dur="1000" fill="hold"/>
                                        <p:tgtEl>
                                          <p:spTgt spid="30928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9281"/>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19" presetClass="entr" presetSubtype="10" fill="hold" nodeType="afterEffect">
                                  <p:stCondLst>
                                    <p:cond delay="0"/>
                                  </p:stCondLst>
                                  <p:childTnLst>
                                    <p:set>
                                      <p:cBhvr>
                                        <p:cTn id="13" dur="1" fill="hold">
                                          <p:stCondLst>
                                            <p:cond delay="0"/>
                                          </p:stCondLst>
                                        </p:cTn>
                                        <p:tgtEl>
                                          <p:spTgt spid="309282"/>
                                        </p:tgtEl>
                                        <p:attrNameLst>
                                          <p:attrName>style.visibility</p:attrName>
                                        </p:attrNameLst>
                                      </p:cBhvr>
                                      <p:to>
                                        <p:strVal val="visible"/>
                                      </p:to>
                                    </p:set>
                                    <p:anim calcmode="lin" valueType="num">
                                      <p:cBhvr>
                                        <p:cTn id="14" dur="5000" fill="hold"/>
                                        <p:tgtEl>
                                          <p:spTgt spid="309282"/>
                                        </p:tgtEl>
                                        <p:attrNameLst>
                                          <p:attrName>ppt_w</p:attrName>
                                        </p:attrNameLst>
                                      </p:cBhvr>
                                      <p:tavLst>
                                        <p:tav tm="0" fmla="#ppt_w*sin(2.5*pi*$)">
                                          <p:val>
                                            <p:fltVal val="0"/>
                                          </p:val>
                                        </p:tav>
                                        <p:tav tm="100000">
                                          <p:val>
                                            <p:fltVal val="1"/>
                                          </p:val>
                                        </p:tav>
                                      </p:tavLst>
                                    </p:anim>
                                    <p:anim calcmode="lin" valueType="num">
                                      <p:cBhvr>
                                        <p:cTn id="15" dur="5000" fill="hold"/>
                                        <p:tgtEl>
                                          <p:spTgt spid="3092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8DF7BE-3E8B-4C9D-585A-12949F0580EF}"/>
              </a:ext>
            </a:extLst>
          </p:cNvPr>
          <p:cNvSpPr txBox="1"/>
          <p:nvPr/>
        </p:nvSpPr>
        <p:spPr>
          <a:xfrm>
            <a:off x="1160394" y="1889044"/>
            <a:ext cx="9981372" cy="3323987"/>
          </a:xfrm>
          <a:prstGeom prst="rect">
            <a:avLst/>
          </a:prstGeom>
          <a:noFill/>
        </p:spPr>
        <p:txBody>
          <a:bodyPr wrap="square">
            <a:spAutoFit/>
          </a:bodyPr>
          <a:lstStyle/>
          <a:p>
            <a:pPr fontAlgn="base"/>
            <a:r>
              <a:rPr lang="en-US" sz="3200">
                <a:latin typeface="Times New Roman" panose="02020603050405020304" pitchFamily="18" charset="0"/>
                <a:cs typeface="Times New Roman" panose="02020603050405020304" pitchFamily="18" charset="0"/>
              </a:rPr>
              <a:t>IPv4 address is divided into two parts:</a:t>
            </a:r>
          </a:p>
          <a:p>
            <a:pPr fontAlgn="base"/>
            <a:endParaRPr lang="en-US" sz="3200">
              <a:solidFill>
                <a:srgbClr val="273239"/>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3200" b="1">
                <a:solidFill>
                  <a:srgbClr val="FF0000"/>
                </a:solidFill>
                <a:latin typeface="Times New Roman" panose="02020603050405020304" pitchFamily="18" charset="0"/>
                <a:cs typeface="Times New Roman" panose="02020603050405020304" pitchFamily="18" charset="0"/>
              </a:rPr>
              <a:t>Network ID</a:t>
            </a:r>
          </a:p>
          <a:p>
            <a:pPr marL="285750" indent="-285750" fontAlgn="base">
              <a:buFont typeface="Arial" panose="020B0604020202020204" pitchFamily="34" charset="0"/>
              <a:buChar char="•"/>
            </a:pPr>
            <a:r>
              <a:rPr lang="en-US" sz="3200" b="1">
                <a:solidFill>
                  <a:srgbClr val="FF0000"/>
                </a:solidFill>
                <a:latin typeface="Times New Roman" panose="02020603050405020304" pitchFamily="18" charset="0"/>
                <a:cs typeface="Times New Roman" panose="02020603050405020304" pitchFamily="18" charset="0"/>
              </a:rPr>
              <a:t>Host ID</a:t>
            </a:r>
          </a:p>
          <a:p>
            <a:pPr marL="285750" indent="-285750" fontAlgn="base">
              <a:buFont typeface="Arial" panose="020B0604020202020204" pitchFamily="34" charset="0"/>
              <a:buChar char="•"/>
            </a:pPr>
            <a:r>
              <a:rPr lang="en-US" sz="3200" b="1">
                <a:solidFill>
                  <a:srgbClr val="FF0000"/>
                </a:solidFill>
                <a:latin typeface="Times New Roman" panose="02020603050405020304" pitchFamily="18" charset="0"/>
                <a:cs typeface="Times New Roman" panose="02020603050405020304" pitchFamily="18" charset="0"/>
              </a:rPr>
              <a:t>Subnet number</a:t>
            </a:r>
          </a:p>
          <a:p>
            <a:r>
              <a:rPr lang="en-US" sz="3200" b="0" i="0">
                <a:solidFill>
                  <a:srgbClr val="273239"/>
                </a:solidFill>
                <a:effectLst/>
                <a:latin typeface="Times New Roman" panose="02020603050405020304" pitchFamily="18" charset="0"/>
                <a:cs typeface="Times New Roman" panose="02020603050405020304" pitchFamily="18" charset="0"/>
              </a:rPr>
              <a:t> </a:t>
            </a:r>
          </a:p>
          <a:p>
            <a:endParaRPr lang="en-US" b="0" i="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665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BAF7CAB2-02B8-425D-9AA8-D74077EE1665}" type="slidenum">
              <a:rPr lang="en-US" altLang="en-US"/>
              <a:pPr/>
              <a:t>90</a:t>
            </a:fld>
            <a:endParaRPr lang="en-US" altLang="en-US"/>
          </a:p>
        </p:txBody>
      </p:sp>
      <p:graphicFrame>
        <p:nvGraphicFramePr>
          <p:cNvPr id="315397" name="Object 5"/>
          <p:cNvGraphicFramePr>
            <a:graphicFrameLocks noChangeAspect="1"/>
          </p:cNvGraphicFramePr>
          <p:nvPr/>
        </p:nvGraphicFramePr>
        <p:xfrm>
          <a:off x="3581400" y="2819400"/>
          <a:ext cx="5041900" cy="2705100"/>
        </p:xfrm>
        <a:graphic>
          <a:graphicData uri="http://schemas.openxmlformats.org/presentationml/2006/ole">
            <mc:AlternateContent xmlns:mc="http://schemas.openxmlformats.org/markup-compatibility/2006">
              <mc:Choice xmlns:v="urn:schemas-microsoft-com:vml" Requires="v">
                <p:oleObj name="VISIO" r:id="rId2" imgW="5624280" imgH="3006720" progId="Visio.Drawing.4">
                  <p:embed/>
                </p:oleObj>
              </mc:Choice>
              <mc:Fallback>
                <p:oleObj name="VISIO" r:id="rId2" imgW="5624280" imgH="3006720" progId="Visio.Drawing.4">
                  <p:embed/>
                  <p:pic>
                    <p:nvPicPr>
                      <p:cNvPr id="31539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819400"/>
                        <a:ext cx="5041900" cy="2705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15398" name="Rectangle 6"/>
          <p:cNvSpPr>
            <a:spLocks noGrp="1" noChangeArrowheads="1"/>
          </p:cNvSpPr>
          <p:nvPr>
            <p:ph type="title"/>
          </p:nvPr>
        </p:nvSpPr>
        <p:spPr/>
        <p:txBody>
          <a:bodyPr/>
          <a:lstStyle/>
          <a:p>
            <a:r>
              <a:rPr lang="en-US" altLang="en-US"/>
              <a:t>Initiating Routing Table III</a:t>
            </a:r>
          </a:p>
        </p:txBody>
      </p:sp>
      <p:sp>
        <p:nvSpPr>
          <p:cNvPr id="315399" name="Rectangle 7"/>
          <p:cNvSpPr>
            <a:spLocks noGrp="1" noChangeArrowheads="1"/>
          </p:cNvSpPr>
          <p:nvPr>
            <p:ph type="body" idx="1"/>
          </p:nvPr>
        </p:nvSpPr>
        <p:spPr/>
        <p:txBody>
          <a:bodyPr/>
          <a:lstStyle/>
          <a:p>
            <a:r>
              <a:rPr lang="en-US" altLang="en-US"/>
              <a:t>Node v receives the routing tables from other nodes and builds up its routing table </a:t>
            </a:r>
          </a:p>
          <a:p>
            <a:endParaRPr lang="en-US" altLang="en-US"/>
          </a:p>
        </p:txBody>
      </p:sp>
    </p:spTree>
    <p:extLst>
      <p:ext uri="{BB962C8B-B14F-4D97-AF65-F5344CB8AC3E}">
        <p14:creationId xmlns:p14="http://schemas.microsoft.com/office/powerpoint/2010/main" val="1184161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0"/>
          </p:nvPr>
        </p:nvSpPr>
        <p:spPr/>
        <p:txBody>
          <a:bodyPr/>
          <a:lstStyle/>
          <a:p>
            <a:fld id="{233FC774-E527-46A8-9122-402E6452DEDA}" type="slidenum">
              <a:rPr lang="en-US" altLang="en-US"/>
              <a:pPr/>
              <a:t>91</a:t>
            </a:fld>
            <a:endParaRPr lang="en-US" altLang="en-US"/>
          </a:p>
        </p:txBody>
      </p:sp>
      <p:sp>
        <p:nvSpPr>
          <p:cNvPr id="295938" name="Rectangle 2"/>
          <p:cNvSpPr>
            <a:spLocks noGrp="1" noChangeArrowheads="1"/>
          </p:cNvSpPr>
          <p:nvPr>
            <p:ph type="title"/>
          </p:nvPr>
        </p:nvSpPr>
        <p:spPr/>
        <p:txBody>
          <a:bodyPr/>
          <a:lstStyle/>
          <a:p>
            <a:r>
              <a:rPr lang="en-US" altLang="en-US"/>
              <a:t>Updating Routing Tables I</a:t>
            </a:r>
          </a:p>
        </p:txBody>
      </p:sp>
      <p:graphicFrame>
        <p:nvGraphicFramePr>
          <p:cNvPr id="295939" name="Object 3"/>
          <p:cNvGraphicFramePr>
            <a:graphicFrameLocks noChangeAspect="1"/>
          </p:cNvGraphicFramePr>
          <p:nvPr/>
        </p:nvGraphicFramePr>
        <p:xfrm>
          <a:off x="2286000" y="1219200"/>
          <a:ext cx="6184900" cy="3073400"/>
        </p:xfrm>
        <a:graphic>
          <a:graphicData uri="http://schemas.openxmlformats.org/presentationml/2006/ole">
            <mc:AlternateContent xmlns:mc="http://schemas.openxmlformats.org/markup-compatibility/2006">
              <mc:Choice xmlns:v="urn:schemas-microsoft-com:vml" Requires="v">
                <p:oleObj name="VISIO" r:id="rId2" imgW="6910200" imgH="3421080" progId="Visio.Drawing.4">
                  <p:embed/>
                </p:oleObj>
              </mc:Choice>
              <mc:Fallback>
                <p:oleObj name="VISIO" r:id="rId2" imgW="6910200" imgH="3421080" progId="Visio.Drawing.4">
                  <p:embed/>
                  <p:pic>
                    <p:nvPicPr>
                      <p:cNvPr id="2959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200"/>
                        <a:ext cx="6184900" cy="307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295940" name="Text Box 4"/>
          <p:cNvSpPr txBox="1">
            <a:spLocks noChangeArrowheads="1"/>
          </p:cNvSpPr>
          <p:nvPr/>
        </p:nvSpPr>
        <p:spPr bwMode="auto">
          <a:xfrm>
            <a:off x="1600200" y="1295401"/>
            <a:ext cx="9829800" cy="400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pPr>
            <a:r>
              <a:rPr lang="en-US" altLang="en-US">
                <a:latin typeface="Arial" panose="020B0604020202020204" pitchFamily="34" charset="0"/>
              </a:rPr>
              <a:t> Suppose node v receives a message from node m:</a:t>
            </a:r>
            <a:r>
              <a:rPr lang="en-US" altLang="en-US">
                <a:solidFill>
                  <a:srgbClr val="FF0000"/>
                </a:solidFill>
                <a:latin typeface="Arial" panose="020B0604020202020204" pitchFamily="34" charset="0"/>
              </a:rPr>
              <a:t> </a:t>
            </a:r>
            <a:r>
              <a:rPr lang="en-US" altLang="en-US" b="1">
                <a:solidFill>
                  <a:srgbClr val="FF0000"/>
                </a:solidFill>
                <a:latin typeface="Arial" panose="020B0604020202020204" pitchFamily="34" charset="0"/>
              </a:rPr>
              <a:t>[</a:t>
            </a:r>
            <a:r>
              <a:rPr lang="en-US" altLang="en-US" sz="2000" b="1">
                <a:solidFill>
                  <a:srgbClr val="FF0000"/>
                </a:solidFill>
                <a:latin typeface="Arial" panose="020B0604020202020204" pitchFamily="34" charset="0"/>
              </a:rPr>
              <a:t>Net,D(m,Net)]</a:t>
            </a:r>
            <a:endParaRPr lang="en-US" altLang="en-US" sz="2000">
              <a:latin typeface="Arial" panose="020B0604020202020204" pitchFamily="34" charset="0"/>
            </a:endParaRPr>
          </a:p>
        </p:txBody>
      </p:sp>
      <p:sp>
        <p:nvSpPr>
          <p:cNvPr id="295943" name="Rectangle 7"/>
          <p:cNvSpPr>
            <a:spLocks noChangeArrowheads="1"/>
          </p:cNvSpPr>
          <p:nvPr/>
        </p:nvSpPr>
        <p:spPr bwMode="auto">
          <a:xfrm>
            <a:off x="3140076" y="5003800"/>
            <a:ext cx="6162675" cy="1625600"/>
          </a:xfrm>
          <a:prstGeom prst="rect">
            <a:avLst/>
          </a:prstGeom>
          <a:solidFill>
            <a:srgbClr val="FFFF99"/>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spAutoFit/>
          </a:bodyPr>
          <a:lstStyle/>
          <a:p>
            <a:pPr>
              <a:lnSpc>
                <a:spcPts val="2400"/>
              </a:lnSpc>
              <a:spcBef>
                <a:spcPct val="0"/>
              </a:spcBef>
              <a:spcAft>
                <a:spcPct val="0"/>
              </a:spcAft>
            </a:pPr>
            <a:r>
              <a:rPr lang="en-US" altLang="en-US" sz="2000">
                <a:latin typeface="Arial" panose="020B0604020202020204" pitchFamily="34" charset="0"/>
              </a:rPr>
              <a:t>if  ( D(m,Net) + c (v,m) &lt; D (v,Net) ) {</a:t>
            </a:r>
          </a:p>
          <a:p>
            <a:pPr lvl="1">
              <a:lnSpc>
                <a:spcPts val="2400"/>
              </a:lnSpc>
              <a:spcBef>
                <a:spcPct val="0"/>
              </a:spcBef>
              <a:spcAft>
                <a:spcPct val="0"/>
              </a:spcAft>
            </a:pPr>
            <a:r>
              <a:rPr lang="en-US" altLang="en-US" sz="2000">
                <a:latin typeface="Arial" panose="020B0604020202020204" pitchFamily="34" charset="0"/>
              </a:rPr>
              <a:t>D</a:t>
            </a:r>
            <a:r>
              <a:rPr lang="en-US" altLang="en-US" sz="2000" baseline="30000">
                <a:latin typeface="Arial" panose="020B0604020202020204" pitchFamily="34" charset="0"/>
              </a:rPr>
              <a:t>new</a:t>
            </a:r>
            <a:r>
              <a:rPr lang="en-US" altLang="en-US" sz="2000">
                <a:latin typeface="Arial" panose="020B0604020202020204" pitchFamily="34" charset="0"/>
              </a:rPr>
              <a:t> (v,Net) := D</a:t>
            </a:r>
            <a:r>
              <a:rPr lang="en-US" altLang="en-US" sz="2000" baseline="-25000">
                <a:latin typeface="Arial" panose="020B0604020202020204" pitchFamily="34" charset="0"/>
              </a:rPr>
              <a:t> </a:t>
            </a:r>
            <a:r>
              <a:rPr lang="en-US" altLang="en-US" sz="2000">
                <a:latin typeface="Arial" panose="020B0604020202020204" pitchFamily="34" charset="0"/>
              </a:rPr>
              <a:t>(m,Net) + c (v,m);</a:t>
            </a:r>
            <a:br>
              <a:rPr lang="en-US" altLang="en-US" sz="2000">
                <a:latin typeface="Arial" panose="020B0604020202020204" pitchFamily="34" charset="0"/>
              </a:rPr>
            </a:br>
            <a:r>
              <a:rPr lang="en-US" altLang="en-US" sz="2000">
                <a:latin typeface="Arial" panose="020B0604020202020204" pitchFamily="34" charset="0"/>
              </a:rPr>
              <a:t>Update routing table;</a:t>
            </a:r>
          </a:p>
          <a:p>
            <a:pPr lvl="1">
              <a:lnSpc>
                <a:spcPts val="2400"/>
              </a:lnSpc>
              <a:spcBef>
                <a:spcPct val="0"/>
              </a:spcBef>
              <a:spcAft>
                <a:spcPct val="0"/>
              </a:spcAft>
            </a:pPr>
            <a:r>
              <a:rPr lang="en-US" altLang="en-US" sz="2000">
                <a:latin typeface="Arial" panose="020B0604020202020204" pitchFamily="34" charset="0"/>
              </a:rPr>
              <a:t>send message [Net, D</a:t>
            </a:r>
            <a:r>
              <a:rPr lang="en-US" altLang="en-US" sz="2000" baseline="30000">
                <a:latin typeface="Arial" panose="020B0604020202020204" pitchFamily="34" charset="0"/>
              </a:rPr>
              <a:t>new</a:t>
            </a:r>
            <a:r>
              <a:rPr lang="en-US" altLang="en-US" sz="2000">
                <a:latin typeface="Arial" panose="020B0604020202020204" pitchFamily="34" charset="0"/>
              </a:rPr>
              <a:t> (v,Net)] to all neighbors</a:t>
            </a:r>
          </a:p>
          <a:p>
            <a:pPr>
              <a:lnSpc>
                <a:spcPts val="2400"/>
              </a:lnSpc>
              <a:spcBef>
                <a:spcPct val="0"/>
              </a:spcBef>
              <a:spcAft>
                <a:spcPct val="0"/>
              </a:spcAft>
            </a:pPr>
            <a:r>
              <a:rPr lang="en-US" altLang="en-US" sz="2000">
                <a:latin typeface="Arial" panose="020B0604020202020204" pitchFamily="34" charset="0"/>
              </a:rPr>
              <a:t>}</a:t>
            </a:r>
          </a:p>
        </p:txBody>
      </p:sp>
      <p:sp>
        <p:nvSpPr>
          <p:cNvPr id="295944" name="Text Box 8"/>
          <p:cNvSpPr txBox="1">
            <a:spLocks noChangeArrowheads="1"/>
          </p:cNvSpPr>
          <p:nvPr/>
        </p:nvSpPr>
        <p:spPr bwMode="auto">
          <a:xfrm>
            <a:off x="1828800" y="3962400"/>
            <a:ext cx="8534400" cy="677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a:latin typeface="Arial" panose="020B0604020202020204" pitchFamily="34" charset="0"/>
              </a:rPr>
              <a:t>Node v updates its routing table and sends out further messages</a:t>
            </a:r>
            <a:r>
              <a:rPr lang="en-US" altLang="en-US" sz="2000">
                <a:solidFill>
                  <a:srgbClr val="FF0000"/>
                </a:solidFill>
                <a:latin typeface="Arial" panose="020B0604020202020204" pitchFamily="34" charset="0"/>
              </a:rPr>
              <a:t>  </a:t>
            </a:r>
            <a:r>
              <a:rPr lang="en-US" altLang="en-US">
                <a:latin typeface="Arial" panose="020B0604020202020204" pitchFamily="34" charset="0"/>
              </a:rPr>
              <a:t>if the message reduces the cost of a route:</a:t>
            </a:r>
          </a:p>
        </p:txBody>
      </p:sp>
    </p:spTree>
    <p:extLst>
      <p:ext uri="{BB962C8B-B14F-4D97-AF65-F5344CB8AC3E}">
        <p14:creationId xmlns:p14="http://schemas.microsoft.com/office/powerpoint/2010/main" val="16546793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p:txBody>
          <a:bodyPr/>
          <a:lstStyle/>
          <a:p>
            <a:fld id="{CE62D657-18F1-4BE8-B5A3-4B556FE2859C}" type="slidenum">
              <a:rPr lang="en-US" altLang="en-US"/>
              <a:pPr/>
              <a:t>92</a:t>
            </a:fld>
            <a:endParaRPr lang="en-US" altLang="en-US"/>
          </a:p>
        </p:txBody>
      </p:sp>
      <p:sp>
        <p:nvSpPr>
          <p:cNvPr id="296962" name="Rectangle 2"/>
          <p:cNvSpPr>
            <a:spLocks noGrp="1" noChangeArrowheads="1"/>
          </p:cNvSpPr>
          <p:nvPr>
            <p:ph type="title"/>
          </p:nvPr>
        </p:nvSpPr>
        <p:spPr/>
        <p:txBody>
          <a:bodyPr/>
          <a:lstStyle/>
          <a:p>
            <a:r>
              <a:rPr lang="en-US" altLang="en-US"/>
              <a:t>Updating Routing Tables II</a:t>
            </a:r>
          </a:p>
        </p:txBody>
      </p:sp>
      <p:graphicFrame>
        <p:nvGraphicFramePr>
          <p:cNvPr id="296963" name="Object 3"/>
          <p:cNvGraphicFramePr>
            <a:graphicFrameLocks noChangeAspect="1"/>
          </p:cNvGraphicFramePr>
          <p:nvPr/>
        </p:nvGraphicFramePr>
        <p:xfrm>
          <a:off x="1981200" y="1219200"/>
          <a:ext cx="6184900" cy="3073400"/>
        </p:xfrm>
        <a:graphic>
          <a:graphicData uri="http://schemas.openxmlformats.org/presentationml/2006/ole">
            <mc:AlternateContent xmlns:mc="http://schemas.openxmlformats.org/markup-compatibility/2006">
              <mc:Choice xmlns:v="urn:schemas-microsoft-com:vml" Requires="v">
                <p:oleObj name="VISIO" r:id="rId2" imgW="6910200" imgH="3421080" progId="Visio.Drawing.4">
                  <p:embed/>
                </p:oleObj>
              </mc:Choice>
              <mc:Fallback>
                <p:oleObj name="VISIO" r:id="rId2" imgW="6910200" imgH="3421080" progId="Visio.Drawing.4">
                  <p:embed/>
                  <p:pic>
                    <p:nvPicPr>
                      <p:cNvPr id="29696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19200"/>
                        <a:ext cx="6184900" cy="307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296964" name="Text Box 4"/>
          <p:cNvSpPr txBox="1">
            <a:spLocks noChangeArrowheads="1"/>
          </p:cNvSpPr>
          <p:nvPr/>
        </p:nvSpPr>
        <p:spPr bwMode="auto">
          <a:xfrm>
            <a:off x="1600200" y="1295400"/>
            <a:ext cx="9829800" cy="36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pPr>
            <a:r>
              <a:rPr lang="en-US" altLang="en-US">
                <a:latin typeface="Arial" panose="020B0604020202020204" pitchFamily="34" charset="0"/>
              </a:rPr>
              <a:t> Before receiving the message:</a:t>
            </a:r>
            <a:endParaRPr lang="en-US" altLang="en-US" sz="2000">
              <a:latin typeface="Arial" panose="020B0604020202020204" pitchFamily="34" charset="0"/>
            </a:endParaRPr>
          </a:p>
        </p:txBody>
      </p:sp>
      <p:graphicFrame>
        <p:nvGraphicFramePr>
          <p:cNvPr id="296967" name="Object 7"/>
          <p:cNvGraphicFramePr>
            <a:graphicFrameLocks noChangeAspect="1"/>
          </p:cNvGraphicFramePr>
          <p:nvPr/>
        </p:nvGraphicFramePr>
        <p:xfrm>
          <a:off x="7581900" y="1295400"/>
          <a:ext cx="2908300" cy="3073400"/>
        </p:xfrm>
        <a:graphic>
          <a:graphicData uri="http://schemas.openxmlformats.org/presentationml/2006/ole">
            <mc:AlternateContent xmlns:mc="http://schemas.openxmlformats.org/markup-compatibility/2006">
              <mc:Choice xmlns:v="urn:schemas-microsoft-com:vml" Requires="v">
                <p:oleObj name="VISIO" r:id="rId4" imgW="3224160" imgH="3421080" progId="Visio.Drawing.4">
                  <p:embed/>
                </p:oleObj>
              </mc:Choice>
              <mc:Fallback>
                <p:oleObj name="VISIO" r:id="rId4" imgW="3224160" imgH="3421080" progId="Visio.Drawing.4">
                  <p:embed/>
                  <p:pic>
                    <p:nvPicPr>
                      <p:cNvPr id="29696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900" y="1295400"/>
                        <a:ext cx="2908300" cy="307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296969" name="Object 9"/>
          <p:cNvGraphicFramePr>
            <a:graphicFrameLocks noChangeAspect="1"/>
          </p:cNvGraphicFramePr>
          <p:nvPr/>
        </p:nvGraphicFramePr>
        <p:xfrm>
          <a:off x="1981200" y="4572000"/>
          <a:ext cx="6184900" cy="2578100"/>
        </p:xfrm>
        <a:graphic>
          <a:graphicData uri="http://schemas.openxmlformats.org/presentationml/2006/ole">
            <mc:AlternateContent xmlns:mc="http://schemas.openxmlformats.org/markup-compatibility/2006">
              <mc:Choice xmlns:v="urn:schemas-microsoft-com:vml" Requires="v">
                <p:oleObj name="VISIO" r:id="rId6" imgW="6910200" imgH="2863800" progId="Visio.Drawing.4">
                  <p:embed/>
                </p:oleObj>
              </mc:Choice>
              <mc:Fallback>
                <p:oleObj name="VISIO" r:id="rId6" imgW="6910200" imgH="2863800" progId="Visio.Drawing.4">
                  <p:embed/>
                  <p:pic>
                    <p:nvPicPr>
                      <p:cNvPr id="29696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572000"/>
                        <a:ext cx="6184900" cy="2578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296970" name="Object 10"/>
          <p:cNvGraphicFramePr>
            <a:graphicFrameLocks noChangeAspect="1"/>
          </p:cNvGraphicFramePr>
          <p:nvPr/>
        </p:nvGraphicFramePr>
        <p:xfrm>
          <a:off x="7315200" y="3937000"/>
          <a:ext cx="3175000" cy="3073400"/>
        </p:xfrm>
        <a:graphic>
          <a:graphicData uri="http://schemas.openxmlformats.org/presentationml/2006/ole">
            <mc:AlternateContent xmlns:mc="http://schemas.openxmlformats.org/markup-compatibility/2006">
              <mc:Choice xmlns:v="urn:schemas-microsoft-com:vml" Requires="v">
                <p:oleObj name="VISIO" r:id="rId8" imgW="3524040" imgH="3421080" progId="Visio.Drawing.4">
                  <p:embed/>
                </p:oleObj>
              </mc:Choice>
              <mc:Fallback>
                <p:oleObj name="VISIO" r:id="rId8" imgW="3524040" imgH="3421080" progId="Visio.Drawing.4">
                  <p:embed/>
                  <p:pic>
                    <p:nvPicPr>
                      <p:cNvPr id="29697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3937000"/>
                        <a:ext cx="3175000" cy="307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296971" name="Text Box 11"/>
          <p:cNvSpPr txBox="1">
            <a:spLocks noChangeArrowheads="1"/>
          </p:cNvSpPr>
          <p:nvPr/>
        </p:nvSpPr>
        <p:spPr bwMode="auto">
          <a:xfrm>
            <a:off x="1752600" y="4175126"/>
            <a:ext cx="822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nSpc>
                <a:spcPts val="2400"/>
              </a:lnSpc>
              <a:spcBef>
                <a:spcPct val="0"/>
              </a:spcBef>
              <a:spcAft>
                <a:spcPct val="0"/>
              </a:spcAft>
            </a:pPr>
            <a:r>
              <a:rPr lang="en-US" altLang="en-US">
                <a:latin typeface="Arial" panose="020B0604020202020204" pitchFamily="34" charset="0"/>
              </a:rPr>
              <a:t> Suppose</a:t>
            </a:r>
            <a:r>
              <a:rPr lang="en-US" altLang="en-US" sz="2000">
                <a:latin typeface="Arial" panose="020B0604020202020204" pitchFamily="34" charset="0"/>
              </a:rPr>
              <a:t> D</a:t>
            </a:r>
            <a:r>
              <a:rPr lang="en-US" altLang="en-US" sz="2000" baseline="-25000">
                <a:latin typeface="Arial" panose="020B0604020202020204" pitchFamily="34" charset="0"/>
              </a:rPr>
              <a:t> </a:t>
            </a:r>
            <a:r>
              <a:rPr lang="en-US" altLang="en-US" sz="2000">
                <a:latin typeface="Arial" panose="020B0604020202020204" pitchFamily="34" charset="0"/>
              </a:rPr>
              <a:t>(m,Net) + c (v,m) &lt; D (v,Net):</a:t>
            </a:r>
          </a:p>
        </p:txBody>
      </p:sp>
    </p:spTree>
    <p:extLst>
      <p:ext uri="{BB962C8B-B14F-4D97-AF65-F5344CB8AC3E}">
        <p14:creationId xmlns:p14="http://schemas.microsoft.com/office/powerpoint/2010/main" val="163924956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lide Number Placeholder 2"/>
          <p:cNvSpPr>
            <a:spLocks noGrp="1"/>
          </p:cNvSpPr>
          <p:nvPr>
            <p:ph type="sldNum" sz="quarter" idx="10"/>
          </p:nvPr>
        </p:nvSpPr>
        <p:spPr/>
        <p:txBody>
          <a:bodyPr/>
          <a:lstStyle/>
          <a:p>
            <a:fld id="{D7B904A5-DB74-443B-9DB0-FCD6A7CD0FD8}" type="slidenum">
              <a:rPr lang="en-US" altLang="en-US"/>
              <a:pPr/>
              <a:t>93</a:t>
            </a:fld>
            <a:endParaRPr lang="en-US" altLang="en-US"/>
          </a:p>
        </p:txBody>
      </p:sp>
      <p:sp>
        <p:nvSpPr>
          <p:cNvPr id="300034" name="Rectangle 2"/>
          <p:cNvSpPr>
            <a:spLocks noGrp="1" noChangeArrowheads="1"/>
          </p:cNvSpPr>
          <p:nvPr>
            <p:ph type="title"/>
          </p:nvPr>
        </p:nvSpPr>
        <p:spPr/>
        <p:txBody>
          <a:bodyPr/>
          <a:lstStyle/>
          <a:p>
            <a:r>
              <a:rPr lang="en-US" altLang="en-US"/>
              <a:t>Example</a:t>
            </a:r>
          </a:p>
        </p:txBody>
      </p:sp>
      <p:sp>
        <p:nvSpPr>
          <p:cNvPr id="300035" name="Rectangle 3"/>
          <p:cNvSpPr>
            <a:spLocks noChangeArrowheads="1"/>
          </p:cNvSpPr>
          <p:nvPr/>
        </p:nvSpPr>
        <p:spPr bwMode="auto">
          <a:xfrm>
            <a:off x="2362200" y="2625725"/>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A</a:t>
            </a:r>
          </a:p>
        </p:txBody>
      </p:sp>
      <p:pic>
        <p:nvPicPr>
          <p:cNvPr id="30003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38" y="1903413"/>
            <a:ext cx="7667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0037" name="Rectangle 5"/>
          <p:cNvSpPr>
            <a:spLocks noChangeArrowheads="1"/>
          </p:cNvSpPr>
          <p:nvPr/>
        </p:nvSpPr>
        <p:spPr bwMode="auto">
          <a:xfrm>
            <a:off x="4424363" y="2625725"/>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B</a:t>
            </a:r>
          </a:p>
        </p:txBody>
      </p:sp>
      <p:pic>
        <p:nvPicPr>
          <p:cNvPr id="300038"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6" y="1903413"/>
            <a:ext cx="76676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0039" name="Rectangle 7"/>
          <p:cNvSpPr>
            <a:spLocks noChangeArrowheads="1"/>
          </p:cNvSpPr>
          <p:nvPr/>
        </p:nvSpPr>
        <p:spPr bwMode="auto">
          <a:xfrm>
            <a:off x="6553200" y="2627313"/>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C</a:t>
            </a:r>
          </a:p>
        </p:txBody>
      </p:sp>
      <p:pic>
        <p:nvPicPr>
          <p:cNvPr id="300040"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413" y="1903413"/>
            <a:ext cx="7667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0041" name="Rectangle 9"/>
          <p:cNvSpPr>
            <a:spLocks noChangeArrowheads="1"/>
          </p:cNvSpPr>
          <p:nvPr/>
        </p:nvSpPr>
        <p:spPr bwMode="auto">
          <a:xfrm>
            <a:off x="8624888" y="2627313"/>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D</a:t>
            </a:r>
          </a:p>
        </p:txBody>
      </p:sp>
      <p:pic>
        <p:nvPicPr>
          <p:cNvPr id="300042"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1" y="1905001"/>
            <a:ext cx="766763"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0043" name="AutoShape 11"/>
          <p:cNvCxnSpPr>
            <a:cxnSpLocks noChangeShapeType="1"/>
            <a:stCxn id="300038" idx="3"/>
            <a:endCxn id="300040" idx="1"/>
          </p:cNvCxnSpPr>
          <p:nvPr/>
        </p:nvCxnSpPr>
        <p:spPr bwMode="auto">
          <a:xfrm>
            <a:off x="5462589" y="2246313"/>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044" name="AutoShape 12"/>
          <p:cNvCxnSpPr>
            <a:cxnSpLocks noChangeShapeType="1"/>
            <a:stCxn id="300040" idx="3"/>
            <a:endCxn id="300042" idx="1"/>
          </p:cNvCxnSpPr>
          <p:nvPr/>
        </p:nvCxnSpPr>
        <p:spPr bwMode="auto">
          <a:xfrm>
            <a:off x="7496176" y="2246314"/>
            <a:ext cx="1266825" cy="1587"/>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045" name="AutoShape 13"/>
          <p:cNvCxnSpPr>
            <a:cxnSpLocks noChangeShapeType="1"/>
            <a:stCxn id="300038" idx="1"/>
            <a:endCxn id="300036" idx="3"/>
          </p:cNvCxnSpPr>
          <p:nvPr/>
        </p:nvCxnSpPr>
        <p:spPr bwMode="auto">
          <a:xfrm flipH="1">
            <a:off x="3429001" y="2246313"/>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0048" name="Text Box 16"/>
          <p:cNvSpPr txBox="1">
            <a:spLocks noChangeArrowheads="1"/>
          </p:cNvSpPr>
          <p:nvPr/>
        </p:nvSpPr>
        <p:spPr bwMode="auto">
          <a:xfrm>
            <a:off x="33528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10.0.2.0/24</a:t>
            </a:r>
          </a:p>
        </p:txBody>
      </p:sp>
      <p:sp>
        <p:nvSpPr>
          <p:cNvPr id="300049" name="Text Box 17"/>
          <p:cNvSpPr txBox="1">
            <a:spLocks noChangeArrowheads="1"/>
          </p:cNvSpPr>
          <p:nvPr/>
        </p:nvSpPr>
        <p:spPr bwMode="auto">
          <a:xfrm>
            <a:off x="54102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10.0.3.0/24</a:t>
            </a:r>
          </a:p>
        </p:txBody>
      </p:sp>
      <p:sp>
        <p:nvSpPr>
          <p:cNvPr id="300050" name="Text Box 18"/>
          <p:cNvSpPr txBox="1">
            <a:spLocks noChangeArrowheads="1"/>
          </p:cNvSpPr>
          <p:nvPr/>
        </p:nvSpPr>
        <p:spPr bwMode="auto">
          <a:xfrm>
            <a:off x="74676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10.0.4.0/24</a:t>
            </a:r>
          </a:p>
        </p:txBody>
      </p:sp>
      <p:sp>
        <p:nvSpPr>
          <p:cNvPr id="300051" name="Text Box 19"/>
          <p:cNvSpPr txBox="1">
            <a:spLocks noChangeArrowheads="1"/>
          </p:cNvSpPr>
          <p:nvPr/>
        </p:nvSpPr>
        <p:spPr bwMode="auto">
          <a:xfrm>
            <a:off x="93726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10.0.5.0/24</a:t>
            </a:r>
          </a:p>
        </p:txBody>
      </p:sp>
      <p:sp>
        <p:nvSpPr>
          <p:cNvPr id="300052" name="Text Box 20"/>
          <p:cNvSpPr txBox="1">
            <a:spLocks noChangeArrowheads="1"/>
          </p:cNvSpPr>
          <p:nvPr/>
        </p:nvSpPr>
        <p:spPr bwMode="auto">
          <a:xfrm>
            <a:off x="15240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10.0.1.0/24</a:t>
            </a:r>
          </a:p>
        </p:txBody>
      </p:sp>
      <p:cxnSp>
        <p:nvCxnSpPr>
          <p:cNvPr id="300053" name="AutoShape 21"/>
          <p:cNvCxnSpPr>
            <a:cxnSpLocks noChangeShapeType="1"/>
            <a:stCxn id="300042" idx="3"/>
          </p:cNvCxnSpPr>
          <p:nvPr/>
        </p:nvCxnSpPr>
        <p:spPr bwMode="auto">
          <a:xfrm>
            <a:off x="9529764" y="2247900"/>
            <a:ext cx="833437"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055" name="AutoShape 23"/>
          <p:cNvCxnSpPr>
            <a:cxnSpLocks noChangeShapeType="1"/>
            <a:stCxn id="300036" idx="1"/>
          </p:cNvCxnSpPr>
          <p:nvPr/>
        </p:nvCxnSpPr>
        <p:spPr bwMode="auto">
          <a:xfrm flipH="1">
            <a:off x="1905000" y="2246313"/>
            <a:ext cx="75723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0056" name="Text Box 24"/>
          <p:cNvSpPr txBox="1">
            <a:spLocks noChangeArrowheads="1"/>
          </p:cNvSpPr>
          <p:nvPr/>
        </p:nvSpPr>
        <p:spPr bwMode="auto">
          <a:xfrm>
            <a:off x="96012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00057" name="Text Box 25"/>
          <p:cNvSpPr txBox="1">
            <a:spLocks noChangeArrowheads="1"/>
          </p:cNvSpPr>
          <p:nvPr/>
        </p:nvSpPr>
        <p:spPr bwMode="auto">
          <a:xfrm>
            <a:off x="81534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00058" name="Text Box 26"/>
          <p:cNvSpPr txBox="1">
            <a:spLocks noChangeArrowheads="1"/>
          </p:cNvSpPr>
          <p:nvPr/>
        </p:nvSpPr>
        <p:spPr bwMode="auto">
          <a:xfrm>
            <a:off x="60960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00059" name="Text Box 27"/>
          <p:cNvSpPr txBox="1">
            <a:spLocks noChangeArrowheads="1"/>
          </p:cNvSpPr>
          <p:nvPr/>
        </p:nvSpPr>
        <p:spPr bwMode="auto">
          <a:xfrm>
            <a:off x="40386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00060" name="Text Box 28"/>
          <p:cNvSpPr txBox="1">
            <a:spLocks noChangeArrowheads="1"/>
          </p:cNvSpPr>
          <p:nvPr/>
        </p:nvSpPr>
        <p:spPr bwMode="auto">
          <a:xfrm>
            <a:off x="19812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00061" name="Text Box 29"/>
          <p:cNvSpPr txBox="1">
            <a:spLocks noChangeArrowheads="1"/>
          </p:cNvSpPr>
          <p:nvPr/>
        </p:nvSpPr>
        <p:spPr bwMode="auto">
          <a:xfrm>
            <a:off x="74676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00062" name="Text Box 30"/>
          <p:cNvSpPr txBox="1">
            <a:spLocks noChangeArrowheads="1"/>
          </p:cNvSpPr>
          <p:nvPr/>
        </p:nvSpPr>
        <p:spPr bwMode="auto">
          <a:xfrm>
            <a:off x="54102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00063" name="Text Box 31"/>
          <p:cNvSpPr txBox="1">
            <a:spLocks noChangeArrowheads="1"/>
          </p:cNvSpPr>
          <p:nvPr/>
        </p:nvSpPr>
        <p:spPr bwMode="auto">
          <a:xfrm>
            <a:off x="33528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00065" name="Text Box 33"/>
          <p:cNvSpPr txBox="1">
            <a:spLocks noChangeArrowheads="1"/>
          </p:cNvSpPr>
          <p:nvPr/>
        </p:nvSpPr>
        <p:spPr bwMode="auto">
          <a:xfrm>
            <a:off x="3886200" y="0"/>
            <a:ext cx="6781800" cy="123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a:latin typeface="Arial" panose="020B0604020202020204" pitchFamily="34" charset="0"/>
              </a:rPr>
              <a:t>Assume:  - link cost is 1, i.e., c(v,w) = 1</a:t>
            </a:r>
            <a:br>
              <a:rPr lang="en-US" altLang="en-US">
                <a:latin typeface="Arial" panose="020B0604020202020204" pitchFamily="34" charset="0"/>
              </a:rPr>
            </a:br>
            <a:r>
              <a:rPr lang="en-US" altLang="en-US">
                <a:latin typeface="Arial" panose="020B0604020202020204" pitchFamily="34" charset="0"/>
              </a:rPr>
              <a:t>	  - all updates, updates occur simultaneously</a:t>
            </a:r>
            <a:br>
              <a:rPr lang="en-US" altLang="en-US">
                <a:latin typeface="Arial" panose="020B0604020202020204" pitchFamily="34" charset="0"/>
              </a:rPr>
            </a:br>
            <a:r>
              <a:rPr lang="en-US" altLang="en-US">
                <a:latin typeface="Arial" panose="020B0604020202020204" pitchFamily="34" charset="0"/>
              </a:rPr>
              <a:t>	  - Initially, each router only knows the cost of 	  	    connected interfaces</a:t>
            </a:r>
            <a:r>
              <a:rPr lang="en-US" altLang="en-US" sz="2000" b="1">
                <a:latin typeface="Arial" panose="020B0604020202020204" pitchFamily="34" charset="0"/>
              </a:rPr>
              <a:t> </a:t>
            </a:r>
          </a:p>
        </p:txBody>
      </p:sp>
      <p:sp>
        <p:nvSpPr>
          <p:cNvPr id="300066" name="Text Box 34"/>
          <p:cNvSpPr txBox="1">
            <a:spLocks noChangeArrowheads="1"/>
          </p:cNvSpPr>
          <p:nvPr/>
        </p:nvSpPr>
        <p:spPr bwMode="auto">
          <a:xfrm>
            <a:off x="1524000" y="3733801"/>
            <a:ext cx="2362200" cy="6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t=0:</a:t>
            </a:r>
            <a:br>
              <a:rPr lang="en-US" altLang="en-US" sz="1200" b="1"/>
            </a:br>
            <a:r>
              <a:rPr lang="en-US" altLang="en-US" sz="1200" b="1"/>
              <a:t>10.0.1.0 -         0</a:t>
            </a:r>
            <a:br>
              <a:rPr lang="en-US" altLang="en-US" sz="1200" b="1"/>
            </a:br>
            <a:r>
              <a:rPr lang="en-US" altLang="en-US" sz="1200" b="1"/>
              <a:t>10.0.2.0 -         0 </a:t>
            </a:r>
          </a:p>
        </p:txBody>
      </p:sp>
      <p:sp>
        <p:nvSpPr>
          <p:cNvPr id="300071" name="Line 39"/>
          <p:cNvSpPr>
            <a:spLocks noChangeShapeType="1"/>
          </p:cNvSpPr>
          <p:nvPr/>
        </p:nvSpPr>
        <p:spPr bwMode="auto">
          <a:xfrm>
            <a:off x="1600200" y="3708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73" name="Line 41"/>
          <p:cNvSpPr>
            <a:spLocks noChangeShapeType="1"/>
          </p:cNvSpPr>
          <p:nvPr/>
        </p:nvSpPr>
        <p:spPr bwMode="auto">
          <a:xfrm>
            <a:off x="1600200" y="32131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74" name="Text Box 42"/>
          <p:cNvSpPr txBox="1">
            <a:spLocks noChangeArrowheads="1"/>
          </p:cNvSpPr>
          <p:nvPr/>
        </p:nvSpPr>
        <p:spPr bwMode="auto">
          <a:xfrm>
            <a:off x="1676400" y="33210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00086" name="Group 54"/>
          <p:cNvGrpSpPr>
            <a:grpSpLocks/>
          </p:cNvGrpSpPr>
          <p:nvPr/>
        </p:nvGrpSpPr>
        <p:grpSpPr bwMode="auto">
          <a:xfrm>
            <a:off x="1600200" y="3225800"/>
            <a:ext cx="1905000" cy="3124200"/>
            <a:chOff x="48" y="2096"/>
            <a:chExt cx="1200" cy="1968"/>
          </a:xfrm>
        </p:grpSpPr>
        <p:sp>
          <p:nvSpPr>
            <p:cNvPr id="300072" name="Line 40"/>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75" name="Line 43"/>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76" name="Line 44"/>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77" name="Line 45"/>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00079" name="Text Box 47"/>
          <p:cNvSpPr txBox="1">
            <a:spLocks noChangeArrowheads="1"/>
          </p:cNvSpPr>
          <p:nvPr/>
        </p:nvSpPr>
        <p:spPr bwMode="auto">
          <a:xfrm rot="16200000">
            <a:off x="3057525" y="32597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sp>
        <p:nvSpPr>
          <p:cNvPr id="300095" name="Text Box 63"/>
          <p:cNvSpPr txBox="1">
            <a:spLocks noChangeArrowheads="1"/>
          </p:cNvSpPr>
          <p:nvPr/>
        </p:nvSpPr>
        <p:spPr bwMode="auto">
          <a:xfrm>
            <a:off x="3886200" y="3733801"/>
            <a:ext cx="2362200" cy="6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t=0:</a:t>
            </a:r>
            <a:br>
              <a:rPr lang="en-US" altLang="en-US" sz="1200" b="1"/>
            </a:br>
            <a:r>
              <a:rPr lang="en-US" altLang="en-US" sz="1200" b="1"/>
              <a:t>10.0.2.0 -         0</a:t>
            </a:r>
            <a:br>
              <a:rPr lang="en-US" altLang="en-US" sz="1200" b="1"/>
            </a:br>
            <a:r>
              <a:rPr lang="en-US" altLang="en-US" sz="1200" b="1"/>
              <a:t>10.0.3.0 -         0</a:t>
            </a:r>
          </a:p>
        </p:txBody>
      </p:sp>
      <p:sp>
        <p:nvSpPr>
          <p:cNvPr id="300096" name="Line 64"/>
          <p:cNvSpPr>
            <a:spLocks noChangeShapeType="1"/>
          </p:cNvSpPr>
          <p:nvPr/>
        </p:nvSpPr>
        <p:spPr bwMode="auto">
          <a:xfrm>
            <a:off x="3962400" y="3708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97" name="Line 65"/>
          <p:cNvSpPr>
            <a:spLocks noChangeShapeType="1"/>
          </p:cNvSpPr>
          <p:nvPr/>
        </p:nvSpPr>
        <p:spPr bwMode="auto">
          <a:xfrm>
            <a:off x="3962400" y="32131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098" name="Text Box 66"/>
          <p:cNvSpPr txBox="1">
            <a:spLocks noChangeArrowheads="1"/>
          </p:cNvSpPr>
          <p:nvPr/>
        </p:nvSpPr>
        <p:spPr bwMode="auto">
          <a:xfrm>
            <a:off x="4038600" y="33210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00099" name="Group 67"/>
          <p:cNvGrpSpPr>
            <a:grpSpLocks/>
          </p:cNvGrpSpPr>
          <p:nvPr/>
        </p:nvGrpSpPr>
        <p:grpSpPr bwMode="auto">
          <a:xfrm>
            <a:off x="3962400" y="3225800"/>
            <a:ext cx="1905000" cy="3124200"/>
            <a:chOff x="48" y="2096"/>
            <a:chExt cx="1200" cy="1968"/>
          </a:xfrm>
        </p:grpSpPr>
        <p:sp>
          <p:nvSpPr>
            <p:cNvPr id="300100" name="Line 68"/>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01" name="Line 69"/>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02" name="Line 70"/>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03" name="Line 71"/>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00104" name="Text Box 72"/>
          <p:cNvSpPr txBox="1">
            <a:spLocks noChangeArrowheads="1"/>
          </p:cNvSpPr>
          <p:nvPr/>
        </p:nvSpPr>
        <p:spPr bwMode="auto">
          <a:xfrm rot="16200000">
            <a:off x="5419725" y="32597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sp>
        <p:nvSpPr>
          <p:cNvPr id="300106" name="Text Box 74"/>
          <p:cNvSpPr txBox="1">
            <a:spLocks noChangeArrowheads="1"/>
          </p:cNvSpPr>
          <p:nvPr/>
        </p:nvSpPr>
        <p:spPr bwMode="auto">
          <a:xfrm>
            <a:off x="6096000" y="3733801"/>
            <a:ext cx="2362200" cy="6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1200" b="1">
                <a:latin typeface="Arial" panose="020B0604020202020204" pitchFamily="34" charset="0"/>
              </a:rPr>
              <a:t> t=0:</a:t>
            </a:r>
            <a:br>
              <a:rPr lang="en-US" altLang="en-US" sz="1200" b="1"/>
            </a:br>
            <a:r>
              <a:rPr lang="en-US" altLang="en-US" sz="1200" b="1"/>
              <a:t>10.0.3.0 -         0</a:t>
            </a:r>
            <a:br>
              <a:rPr lang="en-US" altLang="en-US" sz="1200" b="1"/>
            </a:br>
            <a:r>
              <a:rPr lang="en-US" altLang="en-US" sz="1200" b="1"/>
              <a:t>10.0.4.0 -         0</a:t>
            </a:r>
          </a:p>
        </p:txBody>
      </p:sp>
      <p:sp>
        <p:nvSpPr>
          <p:cNvPr id="300107" name="Line 75"/>
          <p:cNvSpPr>
            <a:spLocks noChangeShapeType="1"/>
          </p:cNvSpPr>
          <p:nvPr/>
        </p:nvSpPr>
        <p:spPr bwMode="auto">
          <a:xfrm>
            <a:off x="6172200" y="3708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08" name="Line 76"/>
          <p:cNvSpPr>
            <a:spLocks noChangeShapeType="1"/>
          </p:cNvSpPr>
          <p:nvPr/>
        </p:nvSpPr>
        <p:spPr bwMode="auto">
          <a:xfrm>
            <a:off x="6172200" y="32131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09" name="Text Box 77"/>
          <p:cNvSpPr txBox="1">
            <a:spLocks noChangeArrowheads="1"/>
          </p:cNvSpPr>
          <p:nvPr/>
        </p:nvSpPr>
        <p:spPr bwMode="auto">
          <a:xfrm>
            <a:off x="6248400" y="33210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00110" name="Group 78"/>
          <p:cNvGrpSpPr>
            <a:grpSpLocks/>
          </p:cNvGrpSpPr>
          <p:nvPr/>
        </p:nvGrpSpPr>
        <p:grpSpPr bwMode="auto">
          <a:xfrm>
            <a:off x="6172200" y="3225800"/>
            <a:ext cx="1905000" cy="3124200"/>
            <a:chOff x="48" y="2096"/>
            <a:chExt cx="1200" cy="1968"/>
          </a:xfrm>
        </p:grpSpPr>
        <p:sp>
          <p:nvSpPr>
            <p:cNvPr id="300111" name="Line 79"/>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12" name="Line 80"/>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13" name="Line 81"/>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14" name="Line 82"/>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00115" name="Text Box 83"/>
          <p:cNvSpPr txBox="1">
            <a:spLocks noChangeArrowheads="1"/>
          </p:cNvSpPr>
          <p:nvPr/>
        </p:nvSpPr>
        <p:spPr bwMode="auto">
          <a:xfrm rot="16200000">
            <a:off x="7629525" y="32597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sp>
        <p:nvSpPr>
          <p:cNvPr id="300117" name="Text Box 85"/>
          <p:cNvSpPr txBox="1">
            <a:spLocks noChangeArrowheads="1"/>
          </p:cNvSpPr>
          <p:nvPr/>
        </p:nvSpPr>
        <p:spPr bwMode="auto">
          <a:xfrm>
            <a:off x="8305800" y="3733801"/>
            <a:ext cx="2362200" cy="6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t=0:</a:t>
            </a:r>
            <a:br>
              <a:rPr lang="en-US" altLang="en-US" sz="1200" b="1"/>
            </a:br>
            <a:r>
              <a:rPr lang="en-US" altLang="en-US" sz="1200" b="1"/>
              <a:t>10.0.4.0 -         0</a:t>
            </a:r>
            <a:br>
              <a:rPr lang="en-US" altLang="en-US" sz="1200" b="1"/>
            </a:br>
            <a:r>
              <a:rPr lang="en-US" altLang="en-US" sz="1200" b="1"/>
              <a:t>10.0.5.0 -         0</a:t>
            </a:r>
          </a:p>
        </p:txBody>
      </p:sp>
      <p:sp>
        <p:nvSpPr>
          <p:cNvPr id="300118" name="Line 86"/>
          <p:cNvSpPr>
            <a:spLocks noChangeShapeType="1"/>
          </p:cNvSpPr>
          <p:nvPr/>
        </p:nvSpPr>
        <p:spPr bwMode="auto">
          <a:xfrm>
            <a:off x="8382000" y="36576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19" name="Line 87"/>
          <p:cNvSpPr>
            <a:spLocks noChangeShapeType="1"/>
          </p:cNvSpPr>
          <p:nvPr/>
        </p:nvSpPr>
        <p:spPr bwMode="auto">
          <a:xfrm>
            <a:off x="8382000" y="31623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20" name="Text Box 88"/>
          <p:cNvSpPr txBox="1">
            <a:spLocks noChangeArrowheads="1"/>
          </p:cNvSpPr>
          <p:nvPr/>
        </p:nvSpPr>
        <p:spPr bwMode="auto">
          <a:xfrm>
            <a:off x="8458200" y="32702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00121" name="Group 89"/>
          <p:cNvGrpSpPr>
            <a:grpSpLocks/>
          </p:cNvGrpSpPr>
          <p:nvPr/>
        </p:nvGrpSpPr>
        <p:grpSpPr bwMode="auto">
          <a:xfrm>
            <a:off x="8382000" y="3175000"/>
            <a:ext cx="1905000" cy="3124200"/>
            <a:chOff x="48" y="2096"/>
            <a:chExt cx="1200" cy="1968"/>
          </a:xfrm>
        </p:grpSpPr>
        <p:sp>
          <p:nvSpPr>
            <p:cNvPr id="300122" name="Line 90"/>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23" name="Line 91"/>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24" name="Line 92"/>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25" name="Line 93"/>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00126" name="Text Box 94"/>
          <p:cNvSpPr txBox="1">
            <a:spLocks noChangeArrowheads="1"/>
          </p:cNvSpPr>
          <p:nvPr/>
        </p:nvSpPr>
        <p:spPr bwMode="auto">
          <a:xfrm rot="16200000">
            <a:off x="9839325" y="32089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grpSp>
        <p:nvGrpSpPr>
          <p:cNvPr id="300163" name="Group 131"/>
          <p:cNvGrpSpPr>
            <a:grpSpLocks/>
          </p:cNvGrpSpPr>
          <p:nvPr/>
        </p:nvGrpSpPr>
        <p:grpSpPr bwMode="auto">
          <a:xfrm>
            <a:off x="2895600" y="4470400"/>
            <a:ext cx="6096000" cy="0"/>
            <a:chOff x="864" y="2816"/>
            <a:chExt cx="3840" cy="0"/>
          </a:xfrm>
        </p:grpSpPr>
        <p:sp>
          <p:nvSpPr>
            <p:cNvPr id="300127" name="Line 95"/>
            <p:cNvSpPr>
              <a:spLocks noChangeShapeType="1"/>
            </p:cNvSpPr>
            <p:nvPr/>
          </p:nvSpPr>
          <p:spPr bwMode="auto">
            <a:xfrm>
              <a:off x="864" y="2816"/>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28" name="Line 96"/>
            <p:cNvSpPr>
              <a:spLocks noChangeShapeType="1"/>
            </p:cNvSpPr>
            <p:nvPr/>
          </p:nvSpPr>
          <p:spPr bwMode="auto">
            <a:xfrm>
              <a:off x="1392" y="2816"/>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29" name="Line 97"/>
            <p:cNvSpPr>
              <a:spLocks noChangeShapeType="1"/>
            </p:cNvSpPr>
            <p:nvPr/>
          </p:nvSpPr>
          <p:spPr bwMode="auto">
            <a:xfrm>
              <a:off x="2352" y="2816"/>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0" name="Line 98"/>
            <p:cNvSpPr>
              <a:spLocks noChangeShapeType="1"/>
            </p:cNvSpPr>
            <p:nvPr/>
          </p:nvSpPr>
          <p:spPr bwMode="auto">
            <a:xfrm>
              <a:off x="2880" y="2816"/>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1" name="Line 99"/>
            <p:cNvSpPr>
              <a:spLocks noChangeShapeType="1"/>
            </p:cNvSpPr>
            <p:nvPr/>
          </p:nvSpPr>
          <p:spPr bwMode="auto">
            <a:xfrm>
              <a:off x="3744" y="2816"/>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2" name="Line 100"/>
            <p:cNvSpPr>
              <a:spLocks noChangeShapeType="1"/>
            </p:cNvSpPr>
            <p:nvPr/>
          </p:nvSpPr>
          <p:spPr bwMode="auto">
            <a:xfrm>
              <a:off x="4272" y="2816"/>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grpSp>
        <p:nvGrpSpPr>
          <p:cNvPr id="300164" name="Group 132"/>
          <p:cNvGrpSpPr>
            <a:grpSpLocks/>
          </p:cNvGrpSpPr>
          <p:nvPr/>
        </p:nvGrpSpPr>
        <p:grpSpPr bwMode="auto">
          <a:xfrm>
            <a:off x="2819400" y="5537200"/>
            <a:ext cx="6096000" cy="0"/>
            <a:chOff x="816" y="3488"/>
            <a:chExt cx="3840" cy="0"/>
          </a:xfrm>
        </p:grpSpPr>
        <p:sp>
          <p:nvSpPr>
            <p:cNvPr id="300133" name="Line 101"/>
            <p:cNvSpPr>
              <a:spLocks noChangeShapeType="1"/>
            </p:cNvSpPr>
            <p:nvPr/>
          </p:nvSpPr>
          <p:spPr bwMode="auto">
            <a:xfrm>
              <a:off x="816" y="3488"/>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4" name="Line 102"/>
            <p:cNvSpPr>
              <a:spLocks noChangeShapeType="1"/>
            </p:cNvSpPr>
            <p:nvPr/>
          </p:nvSpPr>
          <p:spPr bwMode="auto">
            <a:xfrm>
              <a:off x="1344" y="3488"/>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5" name="Line 103"/>
            <p:cNvSpPr>
              <a:spLocks noChangeShapeType="1"/>
            </p:cNvSpPr>
            <p:nvPr/>
          </p:nvSpPr>
          <p:spPr bwMode="auto">
            <a:xfrm>
              <a:off x="2304" y="3488"/>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6" name="Line 104"/>
            <p:cNvSpPr>
              <a:spLocks noChangeShapeType="1"/>
            </p:cNvSpPr>
            <p:nvPr/>
          </p:nvSpPr>
          <p:spPr bwMode="auto">
            <a:xfrm>
              <a:off x="2832" y="3488"/>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7" name="Line 105"/>
            <p:cNvSpPr>
              <a:spLocks noChangeShapeType="1"/>
            </p:cNvSpPr>
            <p:nvPr/>
          </p:nvSpPr>
          <p:spPr bwMode="auto">
            <a:xfrm>
              <a:off x="3696" y="3488"/>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00138" name="Line 106"/>
            <p:cNvSpPr>
              <a:spLocks noChangeShapeType="1"/>
            </p:cNvSpPr>
            <p:nvPr/>
          </p:nvSpPr>
          <p:spPr bwMode="auto">
            <a:xfrm>
              <a:off x="4224" y="3488"/>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00161" name="Text Box 129"/>
          <p:cNvSpPr txBox="1">
            <a:spLocks noChangeArrowheads="1"/>
          </p:cNvSpPr>
          <p:nvPr/>
        </p:nvSpPr>
        <p:spPr bwMode="auto">
          <a:xfrm>
            <a:off x="1524000" y="4548189"/>
            <a:ext cx="2362200" cy="83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t> </a:t>
            </a:r>
            <a:r>
              <a:rPr lang="en-US" altLang="en-US" sz="1200" b="1">
                <a:latin typeface="Arial" panose="020B0604020202020204" pitchFamily="34" charset="0"/>
              </a:rPr>
              <a:t>t=1:</a:t>
            </a:r>
            <a:br>
              <a:rPr lang="en-US" altLang="en-US" sz="1200" b="1"/>
            </a:br>
            <a:r>
              <a:rPr lang="en-US" altLang="en-US" sz="1200" b="1"/>
              <a:t>10.0.1.0 -         0</a:t>
            </a:r>
            <a:br>
              <a:rPr lang="en-US" altLang="en-US" sz="1200" b="1"/>
            </a:br>
            <a:r>
              <a:rPr lang="en-US" altLang="en-US" sz="1200" b="1"/>
              <a:t>10.0.2.0 -         0 10.0.3.0 10.0.2.2  1</a:t>
            </a:r>
          </a:p>
        </p:txBody>
      </p:sp>
      <p:sp>
        <p:nvSpPr>
          <p:cNvPr id="300162" name="Text Box 130"/>
          <p:cNvSpPr txBox="1">
            <a:spLocks noChangeArrowheads="1"/>
          </p:cNvSpPr>
          <p:nvPr/>
        </p:nvSpPr>
        <p:spPr bwMode="auto">
          <a:xfrm>
            <a:off x="1549400" y="5543551"/>
            <a:ext cx="2362200" cy="101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t=2:</a:t>
            </a:r>
            <a:br>
              <a:rPr lang="en-US" altLang="en-US" sz="1200" b="1"/>
            </a:br>
            <a:r>
              <a:rPr lang="en-US" altLang="en-US" sz="1200" b="1"/>
              <a:t>10.0.1.0 -         0</a:t>
            </a:r>
            <a:br>
              <a:rPr lang="en-US" altLang="en-US" sz="1200" b="1"/>
            </a:br>
            <a:r>
              <a:rPr lang="en-US" altLang="en-US" sz="1200" b="1"/>
              <a:t>10.0.2.0 -         0 10.0.3.0 10.0.2.2  1</a:t>
            </a:r>
            <a:br>
              <a:rPr lang="en-US" altLang="en-US" sz="1200" b="1"/>
            </a:br>
            <a:r>
              <a:rPr lang="en-US" altLang="en-US" sz="1200" b="1"/>
              <a:t>10.0.4.0 10.0.2.2  2</a:t>
            </a:r>
          </a:p>
        </p:txBody>
      </p:sp>
      <p:sp>
        <p:nvSpPr>
          <p:cNvPr id="300165" name="Text Box 133"/>
          <p:cNvSpPr txBox="1">
            <a:spLocks noChangeArrowheads="1"/>
          </p:cNvSpPr>
          <p:nvPr/>
        </p:nvSpPr>
        <p:spPr bwMode="auto">
          <a:xfrm>
            <a:off x="3886200" y="55435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t=2:</a:t>
            </a:r>
            <a:br>
              <a:rPr lang="en-US" altLang="en-US" sz="1200" b="1"/>
            </a:br>
            <a:r>
              <a:rPr lang="en-US" altLang="en-US" sz="1200" b="1"/>
              <a:t>10.0.1.0 10.0.2.1  1 </a:t>
            </a:r>
            <a:br>
              <a:rPr lang="en-US" altLang="en-US" sz="1200" b="1"/>
            </a:br>
            <a:r>
              <a:rPr lang="en-US" altLang="en-US" sz="1200" b="1"/>
              <a:t>10.0.2.0 -         0</a:t>
            </a:r>
            <a:br>
              <a:rPr lang="en-US" altLang="en-US" sz="1200" b="1"/>
            </a:br>
            <a:r>
              <a:rPr lang="en-US" altLang="en-US" sz="1200" b="1"/>
              <a:t>10.0.3.0 -         0</a:t>
            </a:r>
            <a:br>
              <a:rPr lang="en-US" altLang="en-US" sz="1200" b="1"/>
            </a:br>
            <a:r>
              <a:rPr lang="en-US" altLang="en-US" sz="1200" b="1"/>
              <a:t>10.0.4.0 10.0.3.2  1</a:t>
            </a:r>
            <a:br>
              <a:rPr lang="en-US" altLang="en-US" sz="1200" b="1"/>
            </a:br>
            <a:r>
              <a:rPr lang="en-US" altLang="en-US" sz="1200" b="1"/>
              <a:t>10.0.5.0 10.0.3.2  2</a:t>
            </a:r>
          </a:p>
        </p:txBody>
      </p:sp>
      <p:sp>
        <p:nvSpPr>
          <p:cNvPr id="300166" name="Text Box 134"/>
          <p:cNvSpPr txBox="1">
            <a:spLocks noChangeArrowheads="1"/>
          </p:cNvSpPr>
          <p:nvPr/>
        </p:nvSpPr>
        <p:spPr bwMode="auto">
          <a:xfrm>
            <a:off x="3886200" y="4548189"/>
            <a:ext cx="2362200" cy="101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t=1:</a:t>
            </a:r>
            <a:br>
              <a:rPr lang="en-US" altLang="en-US" sz="1200" b="1"/>
            </a:br>
            <a:r>
              <a:rPr lang="en-US" altLang="en-US" sz="1200" b="1"/>
              <a:t>10.0.1.0 10.0.2.1  1 </a:t>
            </a:r>
            <a:br>
              <a:rPr lang="en-US" altLang="en-US" sz="1200" b="1"/>
            </a:br>
            <a:r>
              <a:rPr lang="en-US" altLang="en-US" sz="1200" b="1"/>
              <a:t>10.0.2.0 -         0</a:t>
            </a:r>
            <a:br>
              <a:rPr lang="en-US" altLang="en-US" sz="1200" b="1"/>
            </a:br>
            <a:r>
              <a:rPr lang="en-US" altLang="en-US" sz="1200" b="1"/>
              <a:t>10.0.3.0 -         0</a:t>
            </a:r>
            <a:br>
              <a:rPr lang="en-US" altLang="en-US" sz="1200" b="1"/>
            </a:br>
            <a:r>
              <a:rPr lang="en-US" altLang="en-US" sz="1200" b="1"/>
              <a:t>10.0.4.0 10.0.3.2  1 </a:t>
            </a:r>
          </a:p>
        </p:txBody>
      </p:sp>
      <p:sp>
        <p:nvSpPr>
          <p:cNvPr id="300167" name="Text Box 135"/>
          <p:cNvSpPr txBox="1">
            <a:spLocks noChangeArrowheads="1"/>
          </p:cNvSpPr>
          <p:nvPr/>
        </p:nvSpPr>
        <p:spPr bwMode="auto">
          <a:xfrm>
            <a:off x="6096000" y="55435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1200" b="1">
                <a:latin typeface="Arial" panose="020B0604020202020204" pitchFamily="34" charset="0"/>
              </a:rPr>
              <a:t> t=2:</a:t>
            </a:r>
            <a:br>
              <a:rPr lang="en-US" altLang="en-US" sz="1200" b="1"/>
            </a:br>
            <a:r>
              <a:rPr lang="en-US" altLang="en-US" sz="1200" b="1"/>
              <a:t>10.0.1.0 10.0.3.1  2 </a:t>
            </a:r>
          </a:p>
          <a:p>
            <a:pPr>
              <a:spcBef>
                <a:spcPct val="0"/>
              </a:spcBef>
              <a:spcAft>
                <a:spcPct val="0"/>
              </a:spcAft>
              <a:buFontTx/>
              <a:buNone/>
            </a:pPr>
            <a:r>
              <a:rPr lang="en-US" altLang="en-US" sz="1200" b="1"/>
              <a:t>10.0.2.0 10.0.3.1  1 </a:t>
            </a:r>
            <a:br>
              <a:rPr lang="en-US" altLang="en-US" sz="1200" b="1"/>
            </a:br>
            <a:r>
              <a:rPr lang="en-US" altLang="en-US" sz="1200" b="1"/>
              <a:t>10.0.3.0 -         0</a:t>
            </a:r>
            <a:br>
              <a:rPr lang="en-US" altLang="en-US" sz="1200" b="1"/>
            </a:br>
            <a:r>
              <a:rPr lang="en-US" altLang="en-US" sz="1200" b="1"/>
              <a:t>10.0.4.0 -         0</a:t>
            </a:r>
            <a:br>
              <a:rPr lang="en-US" altLang="en-US" sz="1200" b="1"/>
            </a:br>
            <a:r>
              <a:rPr lang="en-US" altLang="en-US" sz="1200" b="1"/>
              <a:t>10.0.5.0 10.0.4.2  1</a:t>
            </a:r>
          </a:p>
        </p:txBody>
      </p:sp>
      <p:sp>
        <p:nvSpPr>
          <p:cNvPr id="300168" name="Text Box 136"/>
          <p:cNvSpPr txBox="1">
            <a:spLocks noChangeArrowheads="1"/>
          </p:cNvSpPr>
          <p:nvPr/>
        </p:nvSpPr>
        <p:spPr bwMode="auto">
          <a:xfrm>
            <a:off x="6096000" y="4548189"/>
            <a:ext cx="2362200" cy="101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1200" b="1">
                <a:latin typeface="Arial" panose="020B0604020202020204" pitchFamily="34" charset="0"/>
              </a:rPr>
              <a:t> t=1:</a:t>
            </a:r>
            <a:br>
              <a:rPr lang="en-US" altLang="en-US" sz="1200" b="1"/>
            </a:br>
            <a:r>
              <a:rPr lang="en-US" altLang="en-US" sz="1200" b="1"/>
              <a:t>10.0.2.0 10.0.3.1  1 </a:t>
            </a:r>
            <a:br>
              <a:rPr lang="en-US" altLang="en-US" sz="1200" b="1"/>
            </a:br>
            <a:r>
              <a:rPr lang="en-US" altLang="en-US" sz="1200" b="1"/>
              <a:t>10.0.3.0 -         0</a:t>
            </a:r>
            <a:br>
              <a:rPr lang="en-US" altLang="en-US" sz="1200" b="1"/>
            </a:br>
            <a:r>
              <a:rPr lang="en-US" altLang="en-US" sz="1200" b="1"/>
              <a:t>10.0.4.0 -         0</a:t>
            </a:r>
            <a:br>
              <a:rPr lang="en-US" altLang="en-US" sz="1200" b="1"/>
            </a:br>
            <a:r>
              <a:rPr lang="en-US" altLang="en-US" sz="1200" b="1"/>
              <a:t>10.0.5.0 10.0.4.2  1 </a:t>
            </a:r>
          </a:p>
        </p:txBody>
      </p:sp>
      <p:sp>
        <p:nvSpPr>
          <p:cNvPr id="300169" name="Text Box 137"/>
          <p:cNvSpPr txBox="1">
            <a:spLocks noChangeArrowheads="1"/>
          </p:cNvSpPr>
          <p:nvPr/>
        </p:nvSpPr>
        <p:spPr bwMode="auto">
          <a:xfrm>
            <a:off x="8305800" y="5543551"/>
            <a:ext cx="2362200" cy="101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t=2:</a:t>
            </a:r>
            <a:br>
              <a:rPr lang="en-US" altLang="en-US" sz="1200" b="1"/>
            </a:br>
            <a:r>
              <a:rPr lang="en-US" altLang="en-US" sz="1200" b="1"/>
              <a:t>10.0.2.0 10.0.4.1  2</a:t>
            </a:r>
            <a:br>
              <a:rPr lang="en-US" altLang="en-US" sz="1200" b="1"/>
            </a:br>
            <a:r>
              <a:rPr lang="en-US" altLang="en-US" sz="1200" b="1"/>
              <a:t>10.0.3.0 10.0.4.1  1</a:t>
            </a:r>
            <a:br>
              <a:rPr lang="en-US" altLang="en-US" sz="1200" b="1"/>
            </a:br>
            <a:r>
              <a:rPr lang="en-US" altLang="en-US" sz="1200" b="1"/>
              <a:t>10.0.4.0 -         0</a:t>
            </a:r>
            <a:br>
              <a:rPr lang="en-US" altLang="en-US" sz="1200" b="1"/>
            </a:br>
            <a:r>
              <a:rPr lang="en-US" altLang="en-US" sz="1200" b="1"/>
              <a:t>10.0.5.0 -         0</a:t>
            </a:r>
          </a:p>
        </p:txBody>
      </p:sp>
      <p:sp>
        <p:nvSpPr>
          <p:cNvPr id="300170" name="Text Box 138"/>
          <p:cNvSpPr txBox="1">
            <a:spLocks noChangeArrowheads="1"/>
          </p:cNvSpPr>
          <p:nvPr/>
        </p:nvSpPr>
        <p:spPr bwMode="auto">
          <a:xfrm>
            <a:off x="8305800" y="4548189"/>
            <a:ext cx="2362200" cy="83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t=1:</a:t>
            </a:r>
            <a:br>
              <a:rPr lang="en-US" altLang="en-US" sz="1200" b="1"/>
            </a:br>
            <a:r>
              <a:rPr lang="en-US" altLang="en-US" sz="1200" b="1"/>
              <a:t>10.0.3.0 10.0.4.1  1</a:t>
            </a:r>
            <a:br>
              <a:rPr lang="en-US" altLang="en-US" sz="1200" b="1"/>
            </a:br>
            <a:r>
              <a:rPr lang="en-US" altLang="en-US" sz="1200" b="1"/>
              <a:t>10.0.4.0 -         0</a:t>
            </a:r>
            <a:br>
              <a:rPr lang="en-US" altLang="en-US" sz="1200" b="1"/>
            </a:br>
            <a:r>
              <a:rPr lang="en-US" altLang="en-US" sz="1200" b="1"/>
              <a:t>10.0.5.0 -         0</a:t>
            </a:r>
          </a:p>
        </p:txBody>
      </p:sp>
    </p:spTree>
    <p:extLst>
      <p:ext uri="{BB962C8B-B14F-4D97-AF65-F5344CB8AC3E}">
        <p14:creationId xmlns:p14="http://schemas.microsoft.com/office/powerpoint/2010/main" val="902284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00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00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01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01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001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016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016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01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01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30016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0016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001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30016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300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66" grpId="0" autoUpdateAnimBg="0"/>
      <p:bldP spid="300095" grpId="0" autoUpdateAnimBg="0"/>
      <p:bldP spid="300106" grpId="0" autoUpdateAnimBg="0"/>
      <p:bldP spid="300117" grpId="0" autoUpdateAnimBg="0"/>
      <p:bldP spid="300161" grpId="0" autoUpdateAnimBg="0"/>
      <p:bldP spid="300162" grpId="0" autoUpdateAnimBg="0"/>
      <p:bldP spid="300165" grpId="0" autoUpdateAnimBg="0"/>
      <p:bldP spid="300166" grpId="0" autoUpdateAnimBg="0"/>
      <p:bldP spid="300167" grpId="0" autoUpdateAnimBg="0"/>
      <p:bldP spid="300168" grpId="0" autoUpdateAnimBg="0"/>
      <p:bldP spid="300169" grpId="0" autoUpdateAnimBg="0"/>
      <p:bldP spid="300170"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lide Number Placeholder 2"/>
          <p:cNvSpPr>
            <a:spLocks noGrp="1"/>
          </p:cNvSpPr>
          <p:nvPr>
            <p:ph type="sldNum" sz="quarter" idx="10"/>
          </p:nvPr>
        </p:nvSpPr>
        <p:spPr/>
        <p:txBody>
          <a:bodyPr/>
          <a:lstStyle/>
          <a:p>
            <a:fld id="{1BCC2E71-876F-4C86-9496-7C68341BCC8F}" type="slidenum">
              <a:rPr lang="en-US" altLang="en-US"/>
              <a:pPr/>
              <a:t>94</a:t>
            </a:fld>
            <a:endParaRPr lang="en-US" altLang="en-US"/>
          </a:p>
        </p:txBody>
      </p:sp>
      <p:sp>
        <p:nvSpPr>
          <p:cNvPr id="316418" name="Rectangle 2"/>
          <p:cNvSpPr>
            <a:spLocks noGrp="1" noChangeArrowheads="1"/>
          </p:cNvSpPr>
          <p:nvPr>
            <p:ph type="title"/>
          </p:nvPr>
        </p:nvSpPr>
        <p:spPr/>
        <p:txBody>
          <a:bodyPr/>
          <a:lstStyle/>
          <a:p>
            <a:r>
              <a:rPr lang="en-US" altLang="en-US"/>
              <a:t>Example</a:t>
            </a:r>
          </a:p>
        </p:txBody>
      </p:sp>
      <p:sp>
        <p:nvSpPr>
          <p:cNvPr id="316419" name="Rectangle 3"/>
          <p:cNvSpPr>
            <a:spLocks noChangeArrowheads="1"/>
          </p:cNvSpPr>
          <p:nvPr/>
        </p:nvSpPr>
        <p:spPr bwMode="auto">
          <a:xfrm>
            <a:off x="2362200" y="2625725"/>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A</a:t>
            </a:r>
          </a:p>
        </p:txBody>
      </p:sp>
      <p:pic>
        <p:nvPicPr>
          <p:cNvPr id="31642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38" y="1903413"/>
            <a:ext cx="7667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421" name="Rectangle 5"/>
          <p:cNvSpPr>
            <a:spLocks noChangeArrowheads="1"/>
          </p:cNvSpPr>
          <p:nvPr/>
        </p:nvSpPr>
        <p:spPr bwMode="auto">
          <a:xfrm>
            <a:off x="4424363" y="2625725"/>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B</a:t>
            </a:r>
          </a:p>
        </p:txBody>
      </p:sp>
      <p:pic>
        <p:nvPicPr>
          <p:cNvPr id="316422"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6" y="1903413"/>
            <a:ext cx="76676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423" name="Rectangle 7"/>
          <p:cNvSpPr>
            <a:spLocks noChangeArrowheads="1"/>
          </p:cNvSpPr>
          <p:nvPr/>
        </p:nvSpPr>
        <p:spPr bwMode="auto">
          <a:xfrm>
            <a:off x="6553200" y="2627313"/>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C</a:t>
            </a:r>
          </a:p>
        </p:txBody>
      </p:sp>
      <p:pic>
        <p:nvPicPr>
          <p:cNvPr id="316424"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413" y="1903413"/>
            <a:ext cx="76676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425" name="Rectangle 9"/>
          <p:cNvSpPr>
            <a:spLocks noChangeArrowheads="1"/>
          </p:cNvSpPr>
          <p:nvPr/>
        </p:nvSpPr>
        <p:spPr bwMode="auto">
          <a:xfrm>
            <a:off x="8624888" y="2627313"/>
            <a:ext cx="1219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1" tIns="45701" rIns="91401" bIns="45701" anchor="ctr"/>
          <a:lstStyle>
            <a:lvl1pPr>
              <a:spcBef>
                <a:spcPct val="0"/>
              </a:spcBef>
              <a:spcAft>
                <a:spcPct val="0"/>
              </a:spcAft>
              <a:defRPr sz="2400">
                <a:solidFill>
                  <a:schemeClr val="tx1"/>
                </a:solidFill>
                <a:latin typeface="Times New Roman" panose="02020603050405020304" pitchFamily="18" charset="0"/>
              </a:defRPr>
            </a:lvl1pPr>
            <a:lvl2pPr marL="455613">
              <a:spcBef>
                <a:spcPct val="0"/>
              </a:spcBef>
              <a:spcAft>
                <a:spcPct val="0"/>
              </a:spcAft>
              <a:defRPr sz="2400">
                <a:solidFill>
                  <a:schemeClr val="tx1"/>
                </a:solidFill>
                <a:latin typeface="Times New Roman" panose="02020603050405020304" pitchFamily="18" charset="0"/>
              </a:defRPr>
            </a:lvl2pPr>
            <a:lvl3pPr>
              <a:spcBef>
                <a:spcPct val="0"/>
              </a:spcBef>
              <a:spcAft>
                <a:spcPct val="0"/>
              </a:spcAft>
              <a:defRPr sz="2400">
                <a:solidFill>
                  <a:schemeClr val="tx1"/>
                </a:solidFill>
                <a:latin typeface="Times New Roman" panose="02020603050405020304" pitchFamily="18" charset="0"/>
              </a:defRPr>
            </a:lvl3pPr>
            <a:lvl4pPr>
              <a:spcBef>
                <a:spcPct val="0"/>
              </a:spcBef>
              <a:spcAft>
                <a:spcPct val="0"/>
              </a:spcAft>
              <a:defRPr sz="2400">
                <a:solidFill>
                  <a:schemeClr val="tx1"/>
                </a:solidFill>
                <a:latin typeface="Times New Roman" panose="02020603050405020304" pitchFamily="18" charset="0"/>
              </a:defRPr>
            </a:lvl4pPr>
            <a:lvl5pPr marL="1827213">
              <a:spcBef>
                <a:spcPct val="0"/>
              </a:spcBef>
              <a:spcAft>
                <a:spcPct val="0"/>
              </a:spcAft>
              <a:defRPr sz="2400">
                <a:solidFill>
                  <a:schemeClr val="tx1"/>
                </a:solidFill>
                <a:latin typeface="Times New Roman" panose="02020603050405020304" pitchFamily="18" charset="0"/>
              </a:defRPr>
            </a:lvl5pPr>
            <a:lvl6pPr marL="2284413" eaLnBrk="0" fontAlgn="base" hangingPunct="0">
              <a:spcBef>
                <a:spcPct val="0"/>
              </a:spcBef>
              <a:spcAft>
                <a:spcPct val="0"/>
              </a:spcAft>
              <a:defRPr sz="2400">
                <a:solidFill>
                  <a:schemeClr val="tx1"/>
                </a:solidFill>
                <a:latin typeface="Times New Roman" panose="02020603050405020304" pitchFamily="18" charset="0"/>
              </a:defRPr>
            </a:lvl6pPr>
            <a:lvl7pPr marL="2741613" eaLnBrk="0" fontAlgn="base" hangingPunct="0">
              <a:spcBef>
                <a:spcPct val="0"/>
              </a:spcBef>
              <a:spcAft>
                <a:spcPct val="0"/>
              </a:spcAft>
              <a:defRPr sz="2400">
                <a:solidFill>
                  <a:schemeClr val="tx1"/>
                </a:solidFill>
                <a:latin typeface="Times New Roman" panose="02020603050405020304" pitchFamily="18" charset="0"/>
              </a:defRPr>
            </a:lvl7pPr>
            <a:lvl8pPr marL="3198813" eaLnBrk="0" fontAlgn="base" hangingPunct="0">
              <a:spcBef>
                <a:spcPct val="0"/>
              </a:spcBef>
              <a:spcAft>
                <a:spcPct val="0"/>
              </a:spcAft>
              <a:defRPr sz="2400">
                <a:solidFill>
                  <a:schemeClr val="tx1"/>
                </a:solidFill>
                <a:latin typeface="Times New Roman" panose="02020603050405020304" pitchFamily="18" charset="0"/>
              </a:defRPr>
            </a:lvl8pPr>
            <a:lvl9pPr marL="3656013"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None/>
            </a:pPr>
            <a:r>
              <a:rPr lang="en-US" altLang="en-US" sz="1600" b="1">
                <a:latin typeface="Arial" panose="020B0604020202020204" pitchFamily="34" charset="0"/>
              </a:rPr>
              <a:t>Router D</a:t>
            </a:r>
          </a:p>
        </p:txBody>
      </p:sp>
      <p:pic>
        <p:nvPicPr>
          <p:cNvPr id="316426"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1" y="1905001"/>
            <a:ext cx="766763"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6427" name="AutoShape 11"/>
          <p:cNvCxnSpPr>
            <a:cxnSpLocks noChangeShapeType="1"/>
            <a:stCxn id="316422" idx="3"/>
            <a:endCxn id="316424" idx="1"/>
          </p:cNvCxnSpPr>
          <p:nvPr/>
        </p:nvCxnSpPr>
        <p:spPr bwMode="auto">
          <a:xfrm>
            <a:off x="5462589" y="2246313"/>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428" name="AutoShape 12"/>
          <p:cNvCxnSpPr>
            <a:cxnSpLocks noChangeShapeType="1"/>
            <a:stCxn id="316424" idx="3"/>
            <a:endCxn id="316426" idx="1"/>
          </p:cNvCxnSpPr>
          <p:nvPr/>
        </p:nvCxnSpPr>
        <p:spPr bwMode="auto">
          <a:xfrm>
            <a:off x="7496176" y="2246314"/>
            <a:ext cx="1266825" cy="1587"/>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429" name="AutoShape 13"/>
          <p:cNvCxnSpPr>
            <a:cxnSpLocks noChangeShapeType="1"/>
            <a:stCxn id="316422" idx="1"/>
            <a:endCxn id="316420" idx="3"/>
          </p:cNvCxnSpPr>
          <p:nvPr/>
        </p:nvCxnSpPr>
        <p:spPr bwMode="auto">
          <a:xfrm flipH="1">
            <a:off x="3429001" y="2246313"/>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6430" name="Text Box 14"/>
          <p:cNvSpPr txBox="1">
            <a:spLocks noChangeArrowheads="1"/>
          </p:cNvSpPr>
          <p:nvPr/>
        </p:nvSpPr>
        <p:spPr bwMode="auto">
          <a:xfrm>
            <a:off x="33528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10.0.2.0/24</a:t>
            </a:r>
          </a:p>
        </p:txBody>
      </p:sp>
      <p:sp>
        <p:nvSpPr>
          <p:cNvPr id="316431" name="Text Box 15"/>
          <p:cNvSpPr txBox="1">
            <a:spLocks noChangeArrowheads="1"/>
          </p:cNvSpPr>
          <p:nvPr/>
        </p:nvSpPr>
        <p:spPr bwMode="auto">
          <a:xfrm>
            <a:off x="54102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10.0.3.0/24</a:t>
            </a:r>
          </a:p>
        </p:txBody>
      </p:sp>
      <p:sp>
        <p:nvSpPr>
          <p:cNvPr id="316432" name="Text Box 16"/>
          <p:cNvSpPr txBox="1">
            <a:spLocks noChangeArrowheads="1"/>
          </p:cNvSpPr>
          <p:nvPr/>
        </p:nvSpPr>
        <p:spPr bwMode="auto">
          <a:xfrm>
            <a:off x="74676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10.0.4.0/24</a:t>
            </a:r>
          </a:p>
        </p:txBody>
      </p:sp>
      <p:sp>
        <p:nvSpPr>
          <p:cNvPr id="316433" name="Text Box 17"/>
          <p:cNvSpPr txBox="1">
            <a:spLocks noChangeArrowheads="1"/>
          </p:cNvSpPr>
          <p:nvPr/>
        </p:nvSpPr>
        <p:spPr bwMode="auto">
          <a:xfrm>
            <a:off x="93726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10.0.5.0/24</a:t>
            </a:r>
          </a:p>
        </p:txBody>
      </p:sp>
      <p:sp>
        <p:nvSpPr>
          <p:cNvPr id="316434" name="Text Box 18"/>
          <p:cNvSpPr txBox="1">
            <a:spLocks noChangeArrowheads="1"/>
          </p:cNvSpPr>
          <p:nvPr/>
        </p:nvSpPr>
        <p:spPr bwMode="auto">
          <a:xfrm>
            <a:off x="1524000" y="1701801"/>
            <a:ext cx="15240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10.0.1.0/24</a:t>
            </a:r>
          </a:p>
        </p:txBody>
      </p:sp>
      <p:cxnSp>
        <p:nvCxnSpPr>
          <p:cNvPr id="316435" name="AutoShape 19"/>
          <p:cNvCxnSpPr>
            <a:cxnSpLocks noChangeShapeType="1"/>
            <a:stCxn id="316426" idx="3"/>
          </p:cNvCxnSpPr>
          <p:nvPr/>
        </p:nvCxnSpPr>
        <p:spPr bwMode="auto">
          <a:xfrm>
            <a:off x="9529764" y="2247900"/>
            <a:ext cx="833437"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6436" name="AutoShape 20"/>
          <p:cNvCxnSpPr>
            <a:cxnSpLocks noChangeShapeType="1"/>
            <a:stCxn id="316420" idx="1"/>
          </p:cNvCxnSpPr>
          <p:nvPr/>
        </p:nvCxnSpPr>
        <p:spPr bwMode="auto">
          <a:xfrm flipH="1">
            <a:off x="1905000" y="2246313"/>
            <a:ext cx="75723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6437" name="Text Box 21"/>
          <p:cNvSpPr txBox="1">
            <a:spLocks noChangeArrowheads="1"/>
          </p:cNvSpPr>
          <p:nvPr/>
        </p:nvSpPr>
        <p:spPr bwMode="auto">
          <a:xfrm>
            <a:off x="96012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16438" name="Text Box 22"/>
          <p:cNvSpPr txBox="1">
            <a:spLocks noChangeArrowheads="1"/>
          </p:cNvSpPr>
          <p:nvPr/>
        </p:nvSpPr>
        <p:spPr bwMode="auto">
          <a:xfrm>
            <a:off x="81534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16439" name="Text Box 23"/>
          <p:cNvSpPr txBox="1">
            <a:spLocks noChangeArrowheads="1"/>
          </p:cNvSpPr>
          <p:nvPr/>
        </p:nvSpPr>
        <p:spPr bwMode="auto">
          <a:xfrm>
            <a:off x="60960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16440" name="Text Box 24"/>
          <p:cNvSpPr txBox="1">
            <a:spLocks noChangeArrowheads="1"/>
          </p:cNvSpPr>
          <p:nvPr/>
        </p:nvSpPr>
        <p:spPr bwMode="auto">
          <a:xfrm>
            <a:off x="40386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16441" name="Text Box 25"/>
          <p:cNvSpPr txBox="1">
            <a:spLocks noChangeArrowheads="1"/>
          </p:cNvSpPr>
          <p:nvPr/>
        </p:nvSpPr>
        <p:spPr bwMode="auto">
          <a:xfrm>
            <a:off x="19812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lgn="r">
              <a:spcBef>
                <a:spcPct val="50000"/>
              </a:spcBef>
              <a:buFontTx/>
              <a:buNone/>
            </a:pPr>
            <a:r>
              <a:rPr lang="en-US" altLang="en-US" sz="1400" b="1"/>
              <a:t>.2</a:t>
            </a:r>
          </a:p>
        </p:txBody>
      </p:sp>
      <p:sp>
        <p:nvSpPr>
          <p:cNvPr id="316442" name="Text Box 26"/>
          <p:cNvSpPr txBox="1">
            <a:spLocks noChangeArrowheads="1"/>
          </p:cNvSpPr>
          <p:nvPr/>
        </p:nvSpPr>
        <p:spPr bwMode="auto">
          <a:xfrm>
            <a:off x="74676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16443" name="Text Box 27"/>
          <p:cNvSpPr txBox="1">
            <a:spLocks noChangeArrowheads="1"/>
          </p:cNvSpPr>
          <p:nvPr/>
        </p:nvSpPr>
        <p:spPr bwMode="auto">
          <a:xfrm>
            <a:off x="54102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16444" name="Text Box 28"/>
          <p:cNvSpPr txBox="1">
            <a:spLocks noChangeArrowheads="1"/>
          </p:cNvSpPr>
          <p:nvPr/>
        </p:nvSpPr>
        <p:spPr bwMode="auto">
          <a:xfrm>
            <a:off x="3352800" y="2362201"/>
            <a:ext cx="609600" cy="30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400" b="1"/>
              <a:t>.1</a:t>
            </a:r>
          </a:p>
        </p:txBody>
      </p:sp>
      <p:sp>
        <p:nvSpPr>
          <p:cNvPr id="316447" name="Text Box 31"/>
          <p:cNvSpPr txBox="1">
            <a:spLocks noChangeArrowheads="1"/>
          </p:cNvSpPr>
          <p:nvPr/>
        </p:nvSpPr>
        <p:spPr bwMode="auto">
          <a:xfrm>
            <a:off x="1524000" y="510540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t=3:</a:t>
            </a:r>
            <a:br>
              <a:rPr lang="en-US" altLang="en-US" sz="1200" b="1">
                <a:latin typeface="Arial" panose="020B0604020202020204" pitchFamily="34" charset="0"/>
              </a:rPr>
            </a:br>
            <a:r>
              <a:rPr lang="en-US" altLang="en-US" sz="1200" b="1"/>
              <a:t>10.0.1.0 -         0</a:t>
            </a:r>
            <a:br>
              <a:rPr lang="en-US" altLang="en-US" sz="1200" b="1"/>
            </a:br>
            <a:r>
              <a:rPr lang="en-US" altLang="en-US" sz="1200" b="1"/>
              <a:t>10.0.2.0 -         0 10.0.3.0 10.0.2.2  1</a:t>
            </a:r>
            <a:br>
              <a:rPr lang="en-US" altLang="en-US" sz="1200" b="1"/>
            </a:br>
            <a:r>
              <a:rPr lang="en-US" altLang="en-US" sz="1200" b="1"/>
              <a:t>10.0.4.0 10.0.2.2  2</a:t>
            </a:r>
            <a:br>
              <a:rPr lang="en-US" altLang="en-US" sz="1200" b="1"/>
            </a:br>
            <a:r>
              <a:rPr lang="en-US" altLang="en-US" sz="1200" b="1"/>
              <a:t>10.0.5.0 10.0.2.2  3</a:t>
            </a:r>
          </a:p>
        </p:txBody>
      </p:sp>
      <p:sp>
        <p:nvSpPr>
          <p:cNvPr id="316448" name="Line 32"/>
          <p:cNvSpPr>
            <a:spLocks noChangeShapeType="1"/>
          </p:cNvSpPr>
          <p:nvPr/>
        </p:nvSpPr>
        <p:spPr bwMode="auto">
          <a:xfrm>
            <a:off x="1600200" y="3708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49" name="Line 33"/>
          <p:cNvSpPr>
            <a:spLocks noChangeShapeType="1"/>
          </p:cNvSpPr>
          <p:nvPr/>
        </p:nvSpPr>
        <p:spPr bwMode="auto">
          <a:xfrm>
            <a:off x="1600200" y="32131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50" name="Text Box 34"/>
          <p:cNvSpPr txBox="1">
            <a:spLocks noChangeArrowheads="1"/>
          </p:cNvSpPr>
          <p:nvPr/>
        </p:nvSpPr>
        <p:spPr bwMode="auto">
          <a:xfrm>
            <a:off x="1676400" y="33210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16451" name="Group 35"/>
          <p:cNvGrpSpPr>
            <a:grpSpLocks/>
          </p:cNvGrpSpPr>
          <p:nvPr/>
        </p:nvGrpSpPr>
        <p:grpSpPr bwMode="auto">
          <a:xfrm>
            <a:off x="1600200" y="3225800"/>
            <a:ext cx="1905000" cy="3124200"/>
            <a:chOff x="48" y="2096"/>
            <a:chExt cx="1200" cy="1968"/>
          </a:xfrm>
        </p:grpSpPr>
        <p:sp>
          <p:nvSpPr>
            <p:cNvPr id="316452" name="Line 36"/>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53" name="Line 37"/>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54" name="Line 38"/>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55" name="Line 39"/>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16456" name="Text Box 40"/>
          <p:cNvSpPr txBox="1">
            <a:spLocks noChangeArrowheads="1"/>
          </p:cNvSpPr>
          <p:nvPr/>
        </p:nvSpPr>
        <p:spPr bwMode="auto">
          <a:xfrm rot="16200000">
            <a:off x="3057525" y="32597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sp>
        <p:nvSpPr>
          <p:cNvPr id="316458" name="Text Box 42"/>
          <p:cNvSpPr txBox="1">
            <a:spLocks noChangeArrowheads="1"/>
          </p:cNvSpPr>
          <p:nvPr/>
        </p:nvSpPr>
        <p:spPr bwMode="auto">
          <a:xfrm>
            <a:off x="3886200" y="50863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t=3:</a:t>
            </a:r>
            <a:br>
              <a:rPr lang="en-US" altLang="en-US" sz="1200" b="1"/>
            </a:br>
            <a:r>
              <a:rPr lang="en-US" altLang="en-US" sz="1200" b="1"/>
              <a:t>10.0.1.0 10.0.2.1  1 </a:t>
            </a:r>
            <a:br>
              <a:rPr lang="en-US" altLang="en-US" sz="1200" b="1"/>
            </a:br>
            <a:r>
              <a:rPr lang="en-US" altLang="en-US" sz="1200" b="1"/>
              <a:t>10.0.2.0 -         0</a:t>
            </a:r>
            <a:br>
              <a:rPr lang="en-US" altLang="en-US" sz="1200" b="1"/>
            </a:br>
            <a:r>
              <a:rPr lang="en-US" altLang="en-US" sz="1200" b="1"/>
              <a:t>10.0.3.0 -         0</a:t>
            </a:r>
            <a:br>
              <a:rPr lang="en-US" altLang="en-US" sz="1200" b="1"/>
            </a:br>
            <a:r>
              <a:rPr lang="en-US" altLang="en-US" sz="1200" b="1"/>
              <a:t>10.0.4.0 10.0.3.2  1</a:t>
            </a:r>
            <a:br>
              <a:rPr lang="en-US" altLang="en-US" sz="1200" b="1"/>
            </a:br>
            <a:r>
              <a:rPr lang="en-US" altLang="en-US" sz="1200" b="1"/>
              <a:t>10.0.5.0 10.0.3.2  2</a:t>
            </a:r>
          </a:p>
        </p:txBody>
      </p:sp>
      <p:sp>
        <p:nvSpPr>
          <p:cNvPr id="316459" name="Line 43"/>
          <p:cNvSpPr>
            <a:spLocks noChangeShapeType="1"/>
          </p:cNvSpPr>
          <p:nvPr/>
        </p:nvSpPr>
        <p:spPr bwMode="auto">
          <a:xfrm>
            <a:off x="3962400" y="3708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60" name="Line 44"/>
          <p:cNvSpPr>
            <a:spLocks noChangeShapeType="1"/>
          </p:cNvSpPr>
          <p:nvPr/>
        </p:nvSpPr>
        <p:spPr bwMode="auto">
          <a:xfrm>
            <a:off x="3962400" y="32131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61" name="Text Box 45"/>
          <p:cNvSpPr txBox="1">
            <a:spLocks noChangeArrowheads="1"/>
          </p:cNvSpPr>
          <p:nvPr/>
        </p:nvSpPr>
        <p:spPr bwMode="auto">
          <a:xfrm>
            <a:off x="4038600" y="33210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16462" name="Group 46"/>
          <p:cNvGrpSpPr>
            <a:grpSpLocks/>
          </p:cNvGrpSpPr>
          <p:nvPr/>
        </p:nvGrpSpPr>
        <p:grpSpPr bwMode="auto">
          <a:xfrm>
            <a:off x="3962400" y="3225800"/>
            <a:ext cx="1905000" cy="3124200"/>
            <a:chOff x="48" y="2096"/>
            <a:chExt cx="1200" cy="1968"/>
          </a:xfrm>
        </p:grpSpPr>
        <p:sp>
          <p:nvSpPr>
            <p:cNvPr id="316463" name="Line 47"/>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64" name="Line 48"/>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65" name="Line 49"/>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66" name="Line 50"/>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16467" name="Text Box 51"/>
          <p:cNvSpPr txBox="1">
            <a:spLocks noChangeArrowheads="1"/>
          </p:cNvSpPr>
          <p:nvPr/>
        </p:nvSpPr>
        <p:spPr bwMode="auto">
          <a:xfrm rot="16200000">
            <a:off x="5419725" y="32597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sp>
        <p:nvSpPr>
          <p:cNvPr id="316469" name="Text Box 53"/>
          <p:cNvSpPr txBox="1">
            <a:spLocks noChangeArrowheads="1"/>
          </p:cNvSpPr>
          <p:nvPr/>
        </p:nvSpPr>
        <p:spPr bwMode="auto">
          <a:xfrm>
            <a:off x="6096000" y="52133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1200">
                <a:latin typeface="Arial" panose="020B0604020202020204" pitchFamily="34" charset="0"/>
              </a:rPr>
              <a:t> </a:t>
            </a:r>
            <a:r>
              <a:rPr lang="en-US" altLang="en-US" sz="1200" b="1">
                <a:latin typeface="Arial" panose="020B0604020202020204" pitchFamily="34" charset="0"/>
              </a:rPr>
              <a:t>t=3:</a:t>
            </a:r>
            <a:br>
              <a:rPr lang="en-US" altLang="en-US" sz="1200" b="1"/>
            </a:br>
            <a:r>
              <a:rPr lang="en-US" altLang="en-US" sz="1200" b="1"/>
              <a:t>10.0.1.0 10.0.3.1  2 </a:t>
            </a:r>
          </a:p>
          <a:p>
            <a:pPr>
              <a:spcBef>
                <a:spcPct val="0"/>
              </a:spcBef>
              <a:spcAft>
                <a:spcPct val="0"/>
              </a:spcAft>
              <a:buFontTx/>
              <a:buNone/>
            </a:pPr>
            <a:r>
              <a:rPr lang="en-US" altLang="en-US" sz="1200" b="1"/>
              <a:t>10.0.2.0 10.0.3.1  1 </a:t>
            </a:r>
            <a:br>
              <a:rPr lang="en-US" altLang="en-US" sz="1200" b="1"/>
            </a:br>
            <a:r>
              <a:rPr lang="en-US" altLang="en-US" sz="1200" b="1"/>
              <a:t>10.0.3.0 -         0</a:t>
            </a:r>
            <a:br>
              <a:rPr lang="en-US" altLang="en-US" sz="1200" b="1"/>
            </a:br>
            <a:r>
              <a:rPr lang="en-US" altLang="en-US" sz="1200" b="1"/>
              <a:t>10.0.4.0 -         0</a:t>
            </a:r>
            <a:br>
              <a:rPr lang="en-US" altLang="en-US" sz="1200" b="1"/>
            </a:br>
            <a:r>
              <a:rPr lang="en-US" altLang="en-US" sz="1200" b="1"/>
              <a:t>10.0.5.0 10.0.4.2  1</a:t>
            </a:r>
          </a:p>
        </p:txBody>
      </p:sp>
      <p:sp>
        <p:nvSpPr>
          <p:cNvPr id="316470" name="Line 54"/>
          <p:cNvSpPr>
            <a:spLocks noChangeShapeType="1"/>
          </p:cNvSpPr>
          <p:nvPr/>
        </p:nvSpPr>
        <p:spPr bwMode="auto">
          <a:xfrm>
            <a:off x="6172200" y="3708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71" name="Line 55"/>
          <p:cNvSpPr>
            <a:spLocks noChangeShapeType="1"/>
          </p:cNvSpPr>
          <p:nvPr/>
        </p:nvSpPr>
        <p:spPr bwMode="auto">
          <a:xfrm>
            <a:off x="6172200" y="32131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72" name="Text Box 56"/>
          <p:cNvSpPr txBox="1">
            <a:spLocks noChangeArrowheads="1"/>
          </p:cNvSpPr>
          <p:nvPr/>
        </p:nvSpPr>
        <p:spPr bwMode="auto">
          <a:xfrm>
            <a:off x="6248400" y="33210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16473" name="Group 57"/>
          <p:cNvGrpSpPr>
            <a:grpSpLocks/>
          </p:cNvGrpSpPr>
          <p:nvPr/>
        </p:nvGrpSpPr>
        <p:grpSpPr bwMode="auto">
          <a:xfrm>
            <a:off x="6172200" y="3225800"/>
            <a:ext cx="1905000" cy="3124200"/>
            <a:chOff x="48" y="2096"/>
            <a:chExt cx="1200" cy="1968"/>
          </a:xfrm>
        </p:grpSpPr>
        <p:sp>
          <p:nvSpPr>
            <p:cNvPr id="316474" name="Line 58"/>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75" name="Line 59"/>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76" name="Line 60"/>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77" name="Line 61"/>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16478" name="Text Box 62"/>
          <p:cNvSpPr txBox="1">
            <a:spLocks noChangeArrowheads="1"/>
          </p:cNvSpPr>
          <p:nvPr/>
        </p:nvSpPr>
        <p:spPr bwMode="auto">
          <a:xfrm rot="16200000">
            <a:off x="7629525" y="32597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sp>
        <p:nvSpPr>
          <p:cNvPr id="316480" name="Text Box 64"/>
          <p:cNvSpPr txBox="1">
            <a:spLocks noChangeArrowheads="1"/>
          </p:cNvSpPr>
          <p:nvPr/>
        </p:nvSpPr>
        <p:spPr bwMode="auto">
          <a:xfrm>
            <a:off x="8305800" y="51625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b="1">
                <a:latin typeface="Arial" panose="020B0604020202020204" pitchFamily="34" charset="0"/>
              </a:rPr>
              <a:t> t=3:</a:t>
            </a:r>
            <a:br>
              <a:rPr lang="en-US" altLang="en-US" sz="1200" b="1"/>
            </a:br>
            <a:r>
              <a:rPr lang="en-US" altLang="en-US" sz="1200" b="1"/>
              <a:t>10.0.1.0 10.0.4.1  3</a:t>
            </a:r>
            <a:br>
              <a:rPr lang="en-US" altLang="en-US" sz="1200" b="1"/>
            </a:br>
            <a:r>
              <a:rPr lang="en-US" altLang="en-US" sz="1200" b="1"/>
              <a:t>10.0.2.0 10.0.4.1  2</a:t>
            </a:r>
            <a:br>
              <a:rPr lang="en-US" altLang="en-US" sz="1200" b="1"/>
            </a:br>
            <a:r>
              <a:rPr lang="en-US" altLang="en-US" sz="1200" b="1"/>
              <a:t>10.0.3.0 10.0.4.1  1</a:t>
            </a:r>
            <a:br>
              <a:rPr lang="en-US" altLang="en-US" sz="1200" b="1"/>
            </a:br>
            <a:r>
              <a:rPr lang="en-US" altLang="en-US" sz="1200" b="1"/>
              <a:t>10.0.4.0 -         0</a:t>
            </a:r>
            <a:br>
              <a:rPr lang="en-US" altLang="en-US" sz="1200" b="1"/>
            </a:br>
            <a:r>
              <a:rPr lang="en-US" altLang="en-US" sz="1200" b="1"/>
              <a:t>10.0.5.0 -         0</a:t>
            </a:r>
          </a:p>
        </p:txBody>
      </p:sp>
      <p:sp>
        <p:nvSpPr>
          <p:cNvPr id="316481" name="Line 65"/>
          <p:cNvSpPr>
            <a:spLocks noChangeShapeType="1"/>
          </p:cNvSpPr>
          <p:nvPr/>
        </p:nvSpPr>
        <p:spPr bwMode="auto">
          <a:xfrm>
            <a:off x="8382000" y="36576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82" name="Line 66"/>
          <p:cNvSpPr>
            <a:spLocks noChangeShapeType="1"/>
          </p:cNvSpPr>
          <p:nvPr/>
        </p:nvSpPr>
        <p:spPr bwMode="auto">
          <a:xfrm>
            <a:off x="8382000" y="31623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83" name="Text Box 67"/>
          <p:cNvSpPr txBox="1">
            <a:spLocks noChangeArrowheads="1"/>
          </p:cNvSpPr>
          <p:nvPr/>
        </p:nvSpPr>
        <p:spPr bwMode="auto">
          <a:xfrm>
            <a:off x="8458200" y="3270250"/>
            <a:ext cx="1295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Net       via</a:t>
            </a:r>
          </a:p>
        </p:txBody>
      </p:sp>
      <p:grpSp>
        <p:nvGrpSpPr>
          <p:cNvPr id="316484" name="Group 68"/>
          <p:cNvGrpSpPr>
            <a:grpSpLocks/>
          </p:cNvGrpSpPr>
          <p:nvPr/>
        </p:nvGrpSpPr>
        <p:grpSpPr bwMode="auto">
          <a:xfrm>
            <a:off x="8382000" y="3175000"/>
            <a:ext cx="1905000" cy="3124200"/>
            <a:chOff x="48" y="2096"/>
            <a:chExt cx="1200" cy="1968"/>
          </a:xfrm>
        </p:grpSpPr>
        <p:sp>
          <p:nvSpPr>
            <p:cNvPr id="316485" name="Line 69"/>
            <p:cNvSpPr>
              <a:spLocks noChangeShapeType="1"/>
            </p:cNvSpPr>
            <p:nvPr/>
          </p:nvSpPr>
          <p:spPr bwMode="auto">
            <a:xfrm>
              <a:off x="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86" name="Line 70"/>
            <p:cNvSpPr>
              <a:spLocks noChangeShapeType="1"/>
            </p:cNvSpPr>
            <p:nvPr/>
          </p:nvSpPr>
          <p:spPr bwMode="auto">
            <a:xfrm>
              <a:off x="544"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87" name="Line 71"/>
            <p:cNvSpPr>
              <a:spLocks noChangeShapeType="1"/>
            </p:cNvSpPr>
            <p:nvPr/>
          </p:nvSpPr>
          <p:spPr bwMode="auto">
            <a:xfrm>
              <a:off x="1056"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88" name="Line 72"/>
            <p:cNvSpPr>
              <a:spLocks noChangeShapeType="1"/>
            </p:cNvSpPr>
            <p:nvPr/>
          </p:nvSpPr>
          <p:spPr bwMode="auto">
            <a:xfrm>
              <a:off x="1248" y="2096"/>
              <a:ext cx="0" cy="19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16489" name="Text Box 73"/>
          <p:cNvSpPr txBox="1">
            <a:spLocks noChangeArrowheads="1"/>
          </p:cNvSpPr>
          <p:nvPr/>
        </p:nvSpPr>
        <p:spPr bwMode="auto">
          <a:xfrm rot="16200000">
            <a:off x="9839325" y="3208926"/>
            <a:ext cx="660400" cy="33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600">
                <a:latin typeface="Arial" panose="020B0604020202020204" pitchFamily="34" charset="0"/>
              </a:rPr>
              <a:t>cost</a:t>
            </a:r>
          </a:p>
        </p:txBody>
      </p:sp>
      <p:grpSp>
        <p:nvGrpSpPr>
          <p:cNvPr id="316507" name="Group 91"/>
          <p:cNvGrpSpPr>
            <a:grpSpLocks/>
          </p:cNvGrpSpPr>
          <p:nvPr/>
        </p:nvGrpSpPr>
        <p:grpSpPr bwMode="auto">
          <a:xfrm>
            <a:off x="2895600" y="5029200"/>
            <a:ext cx="6096000" cy="0"/>
            <a:chOff x="864" y="3168"/>
            <a:chExt cx="3840" cy="0"/>
          </a:xfrm>
        </p:grpSpPr>
        <p:sp>
          <p:nvSpPr>
            <p:cNvPr id="316490" name="Line 74"/>
            <p:cNvSpPr>
              <a:spLocks noChangeShapeType="1"/>
            </p:cNvSpPr>
            <p:nvPr/>
          </p:nvSpPr>
          <p:spPr bwMode="auto">
            <a:xfrm>
              <a:off x="864" y="3168"/>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91" name="Line 75"/>
            <p:cNvSpPr>
              <a:spLocks noChangeShapeType="1"/>
            </p:cNvSpPr>
            <p:nvPr/>
          </p:nvSpPr>
          <p:spPr bwMode="auto">
            <a:xfrm>
              <a:off x="1392" y="3168"/>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92" name="Line 76"/>
            <p:cNvSpPr>
              <a:spLocks noChangeShapeType="1"/>
            </p:cNvSpPr>
            <p:nvPr/>
          </p:nvSpPr>
          <p:spPr bwMode="auto">
            <a:xfrm>
              <a:off x="2352" y="3168"/>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93" name="Line 77"/>
            <p:cNvSpPr>
              <a:spLocks noChangeShapeType="1"/>
            </p:cNvSpPr>
            <p:nvPr/>
          </p:nvSpPr>
          <p:spPr bwMode="auto">
            <a:xfrm>
              <a:off x="2880" y="3168"/>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94" name="Line 78"/>
            <p:cNvSpPr>
              <a:spLocks noChangeShapeType="1"/>
            </p:cNvSpPr>
            <p:nvPr/>
          </p:nvSpPr>
          <p:spPr bwMode="auto">
            <a:xfrm>
              <a:off x="3744" y="3168"/>
              <a:ext cx="43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sp>
          <p:nvSpPr>
            <p:cNvPr id="316495" name="Line 79"/>
            <p:cNvSpPr>
              <a:spLocks noChangeShapeType="1"/>
            </p:cNvSpPr>
            <p:nvPr/>
          </p:nvSpPr>
          <p:spPr bwMode="auto">
            <a:xfrm>
              <a:off x="4272" y="3168"/>
              <a:ext cx="43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IN"/>
            </a:p>
          </p:txBody>
        </p:sp>
      </p:grpSp>
      <p:sp>
        <p:nvSpPr>
          <p:cNvPr id="316502" name="Text Box 86"/>
          <p:cNvSpPr txBox="1">
            <a:spLocks noChangeArrowheads="1"/>
          </p:cNvSpPr>
          <p:nvPr/>
        </p:nvSpPr>
        <p:spPr bwMode="auto">
          <a:xfrm>
            <a:off x="3352800" y="6400801"/>
            <a:ext cx="7239000" cy="400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2000">
                <a:solidFill>
                  <a:srgbClr val="FF0000"/>
                </a:solidFill>
                <a:latin typeface="Arial" panose="020B0604020202020204" pitchFamily="34" charset="0"/>
              </a:rPr>
              <a:t>Now, routing tables have converged !</a:t>
            </a:r>
          </a:p>
        </p:txBody>
      </p:sp>
      <p:sp>
        <p:nvSpPr>
          <p:cNvPr id="316503" name="Text Box 87"/>
          <p:cNvSpPr txBox="1">
            <a:spLocks noChangeArrowheads="1"/>
          </p:cNvSpPr>
          <p:nvPr/>
        </p:nvSpPr>
        <p:spPr bwMode="auto">
          <a:xfrm>
            <a:off x="1524000" y="3771901"/>
            <a:ext cx="2362200" cy="101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a:latin typeface="Arial" panose="020B0604020202020204" pitchFamily="34" charset="0"/>
              </a:rPr>
              <a:t> t=2:</a:t>
            </a:r>
            <a:br>
              <a:rPr lang="en-US" altLang="en-US" sz="1200"/>
            </a:br>
            <a:r>
              <a:rPr lang="en-US" altLang="en-US" sz="1200"/>
              <a:t>10.0.1.0 -         0</a:t>
            </a:r>
            <a:br>
              <a:rPr lang="en-US" altLang="en-US" sz="1200"/>
            </a:br>
            <a:r>
              <a:rPr lang="en-US" altLang="en-US" sz="1200"/>
              <a:t>10.0.2.0 -         0 10.0.3.0 10.0.2.2  1</a:t>
            </a:r>
            <a:br>
              <a:rPr lang="en-US" altLang="en-US" sz="1200"/>
            </a:br>
            <a:r>
              <a:rPr lang="en-US" altLang="en-US" sz="1200"/>
              <a:t>10.0.4.0 10.0.2.2  2</a:t>
            </a:r>
            <a:endParaRPr lang="en-US" altLang="en-US" sz="1200" b="1"/>
          </a:p>
        </p:txBody>
      </p:sp>
      <p:sp>
        <p:nvSpPr>
          <p:cNvPr id="316504" name="Text Box 88"/>
          <p:cNvSpPr txBox="1">
            <a:spLocks noChangeArrowheads="1"/>
          </p:cNvSpPr>
          <p:nvPr/>
        </p:nvSpPr>
        <p:spPr bwMode="auto">
          <a:xfrm>
            <a:off x="3886200" y="37782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a:latin typeface="Arial" panose="020B0604020202020204" pitchFamily="34" charset="0"/>
              </a:rPr>
              <a:t>t=2:</a:t>
            </a:r>
            <a:br>
              <a:rPr lang="en-US" altLang="en-US" sz="1200"/>
            </a:br>
            <a:r>
              <a:rPr lang="en-US" altLang="en-US" sz="1200"/>
              <a:t>10.0.1.0 10.0.2.1  1 </a:t>
            </a:r>
            <a:br>
              <a:rPr lang="en-US" altLang="en-US" sz="1200"/>
            </a:br>
            <a:r>
              <a:rPr lang="en-US" altLang="en-US" sz="1200"/>
              <a:t>10.0.2.0 -         0</a:t>
            </a:r>
            <a:br>
              <a:rPr lang="en-US" altLang="en-US" sz="1200"/>
            </a:br>
            <a:r>
              <a:rPr lang="en-US" altLang="en-US" sz="1200"/>
              <a:t>10.0.3.0 -         0</a:t>
            </a:r>
            <a:br>
              <a:rPr lang="en-US" altLang="en-US" sz="1200"/>
            </a:br>
            <a:r>
              <a:rPr lang="en-US" altLang="en-US" sz="1200"/>
              <a:t>10.0.4.0 10.0.3.2  1</a:t>
            </a:r>
            <a:br>
              <a:rPr lang="en-US" altLang="en-US" sz="1200"/>
            </a:br>
            <a:r>
              <a:rPr lang="en-US" altLang="en-US" sz="1200"/>
              <a:t>10.0.5.0 10.0.3.2  2</a:t>
            </a:r>
            <a:endParaRPr lang="en-US" altLang="en-US" sz="1200" b="1"/>
          </a:p>
        </p:txBody>
      </p:sp>
      <p:sp>
        <p:nvSpPr>
          <p:cNvPr id="316505" name="Text Box 89"/>
          <p:cNvSpPr txBox="1">
            <a:spLocks noChangeArrowheads="1"/>
          </p:cNvSpPr>
          <p:nvPr/>
        </p:nvSpPr>
        <p:spPr bwMode="auto">
          <a:xfrm>
            <a:off x="6096000" y="3778251"/>
            <a:ext cx="2362200" cy="12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0"/>
              </a:spcBef>
              <a:spcAft>
                <a:spcPct val="0"/>
              </a:spcAft>
              <a:buFontTx/>
              <a:buNone/>
            </a:pPr>
            <a:r>
              <a:rPr lang="en-US" altLang="en-US" sz="1200">
                <a:latin typeface="Arial" panose="020B0604020202020204" pitchFamily="34" charset="0"/>
              </a:rPr>
              <a:t> t=2:</a:t>
            </a:r>
            <a:br>
              <a:rPr lang="en-US" altLang="en-US" sz="1200"/>
            </a:br>
            <a:r>
              <a:rPr lang="en-US" altLang="en-US" sz="1200"/>
              <a:t>10.0.1.0 10.0.3.1  2</a:t>
            </a:r>
            <a:r>
              <a:rPr lang="en-US" altLang="en-US" sz="1200" b="1"/>
              <a:t> </a:t>
            </a:r>
          </a:p>
          <a:p>
            <a:pPr>
              <a:spcBef>
                <a:spcPct val="0"/>
              </a:spcBef>
              <a:spcAft>
                <a:spcPct val="0"/>
              </a:spcAft>
              <a:buFontTx/>
              <a:buNone/>
            </a:pPr>
            <a:r>
              <a:rPr lang="en-US" altLang="en-US" sz="1200"/>
              <a:t>10.0.2.0 10.0.3.1  1 </a:t>
            </a:r>
            <a:br>
              <a:rPr lang="en-US" altLang="en-US" sz="1200"/>
            </a:br>
            <a:r>
              <a:rPr lang="en-US" altLang="en-US" sz="1200"/>
              <a:t>10.0.3.0 -         0</a:t>
            </a:r>
            <a:br>
              <a:rPr lang="en-US" altLang="en-US" sz="1200"/>
            </a:br>
            <a:r>
              <a:rPr lang="en-US" altLang="en-US" sz="1200"/>
              <a:t>10.0.4.0 -         0</a:t>
            </a:r>
            <a:br>
              <a:rPr lang="en-US" altLang="en-US" sz="1200"/>
            </a:br>
            <a:r>
              <a:rPr lang="en-US" altLang="en-US" sz="1200"/>
              <a:t>10.0.5.0 10.0.4.2  1</a:t>
            </a:r>
            <a:endParaRPr lang="en-US" altLang="en-US" sz="1200" b="1"/>
          </a:p>
        </p:txBody>
      </p:sp>
      <p:sp>
        <p:nvSpPr>
          <p:cNvPr id="316506" name="Text Box 90"/>
          <p:cNvSpPr txBox="1">
            <a:spLocks noChangeArrowheads="1"/>
          </p:cNvSpPr>
          <p:nvPr/>
        </p:nvSpPr>
        <p:spPr bwMode="auto">
          <a:xfrm>
            <a:off x="8305800" y="3733801"/>
            <a:ext cx="2362200" cy="101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pPr>
              <a:spcBef>
                <a:spcPct val="50000"/>
              </a:spcBef>
              <a:buFontTx/>
              <a:buNone/>
            </a:pPr>
            <a:r>
              <a:rPr lang="en-US" altLang="en-US" sz="1200">
                <a:latin typeface="Arial" panose="020B0604020202020204" pitchFamily="34" charset="0"/>
              </a:rPr>
              <a:t>t=2:</a:t>
            </a:r>
            <a:br>
              <a:rPr lang="en-US" altLang="en-US" sz="1200"/>
            </a:br>
            <a:r>
              <a:rPr lang="en-US" altLang="en-US" sz="1200"/>
              <a:t>10.0.2.0 10.0.4.1  2</a:t>
            </a:r>
            <a:br>
              <a:rPr lang="en-US" altLang="en-US" sz="1200"/>
            </a:br>
            <a:r>
              <a:rPr lang="en-US" altLang="en-US" sz="1200"/>
              <a:t>10.0.3.0 10.0.4.1  1</a:t>
            </a:r>
            <a:br>
              <a:rPr lang="en-US" altLang="en-US" sz="1200"/>
            </a:br>
            <a:r>
              <a:rPr lang="en-US" altLang="en-US" sz="1200"/>
              <a:t>10.0.4.0 -         0</a:t>
            </a:r>
            <a:br>
              <a:rPr lang="en-US" altLang="en-US" sz="1200"/>
            </a:br>
            <a:r>
              <a:rPr lang="en-US" altLang="en-US" sz="1200"/>
              <a:t>10.0.5.0 -</a:t>
            </a:r>
            <a:r>
              <a:rPr lang="en-US" altLang="en-US" sz="1200" b="1"/>
              <a:t>         </a:t>
            </a:r>
            <a:r>
              <a:rPr lang="en-US" altLang="en-US" sz="1200"/>
              <a:t>0</a:t>
            </a:r>
            <a:endParaRPr lang="en-US" altLang="en-US" sz="1200" b="1"/>
          </a:p>
        </p:txBody>
      </p:sp>
    </p:spTree>
    <p:extLst>
      <p:ext uri="{BB962C8B-B14F-4D97-AF65-F5344CB8AC3E}">
        <p14:creationId xmlns:p14="http://schemas.microsoft.com/office/powerpoint/2010/main" val="1825203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6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64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64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64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64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6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47" grpId="0" autoUpdateAnimBg="0"/>
      <p:bldP spid="316458" grpId="0" autoUpdateAnimBg="0"/>
      <p:bldP spid="316469" grpId="0" autoUpdateAnimBg="0"/>
      <p:bldP spid="316480" grpId="0" autoUpdateAnimBg="0"/>
      <p:bldP spid="316502"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391F391-48EB-42D0-AF8F-0A5BF38A55F6}" type="slidenum">
              <a:rPr lang="en-US" altLang="en-US"/>
              <a:pPr/>
              <a:t>95</a:t>
            </a:fld>
            <a:endParaRPr lang="en-US" altLang="en-US"/>
          </a:p>
        </p:txBody>
      </p:sp>
      <p:sp>
        <p:nvSpPr>
          <p:cNvPr id="299010" name="Rectangle 2"/>
          <p:cNvSpPr>
            <a:spLocks noGrp="1" noChangeArrowheads="1"/>
          </p:cNvSpPr>
          <p:nvPr>
            <p:ph type="title"/>
          </p:nvPr>
        </p:nvSpPr>
        <p:spPr/>
        <p:txBody>
          <a:bodyPr/>
          <a:lstStyle/>
          <a:p>
            <a:r>
              <a:rPr lang="en-US" altLang="en-US" b="1">
                <a:solidFill>
                  <a:srgbClr val="FF0000"/>
                </a:solidFill>
                <a:latin typeface="Times New Roman" panose="02020603050405020304" pitchFamily="18" charset="0"/>
                <a:cs typeface="Times New Roman" panose="02020603050405020304" pitchFamily="18" charset="0"/>
              </a:rPr>
              <a:t>Characteristics of Distance Vector Routing</a:t>
            </a:r>
          </a:p>
        </p:txBody>
      </p:sp>
      <p:sp>
        <p:nvSpPr>
          <p:cNvPr id="299011" name="Rectangle 3"/>
          <p:cNvSpPr>
            <a:spLocks noGrp="1" noChangeArrowheads="1"/>
          </p:cNvSpPr>
          <p:nvPr>
            <p:ph type="body" idx="1"/>
          </p:nvPr>
        </p:nvSpPr>
        <p:spPr/>
        <p:txBody>
          <a:bodyPr>
            <a:normAutofit lnSpcReduction="10000"/>
          </a:bodyPr>
          <a:lstStyle/>
          <a:p>
            <a:r>
              <a:rPr lang="en-US" altLang="en-US" b="1">
                <a:solidFill>
                  <a:schemeClr val="accent2"/>
                </a:solidFill>
              </a:rPr>
              <a:t>Periodic Updates:</a:t>
            </a:r>
            <a:r>
              <a:rPr lang="en-US" altLang="en-US"/>
              <a:t> Updates to the routing tables are sent at the end of a certain time period. A typical value is 30 seconds.</a:t>
            </a:r>
          </a:p>
          <a:p>
            <a:r>
              <a:rPr lang="en-US" altLang="en-US" b="1">
                <a:solidFill>
                  <a:schemeClr val="accent2"/>
                </a:solidFill>
              </a:rPr>
              <a:t>Triggered Updates:</a:t>
            </a:r>
            <a:r>
              <a:rPr lang="en-US" altLang="en-US"/>
              <a:t> If a metric changes on a link, a router immediately sends out an update without waiting for the end of the update period.</a:t>
            </a:r>
          </a:p>
          <a:p>
            <a:r>
              <a:rPr lang="en-US" altLang="en-US" b="1">
                <a:solidFill>
                  <a:schemeClr val="accent2"/>
                </a:solidFill>
              </a:rPr>
              <a:t>Full Routing Table Update</a:t>
            </a:r>
            <a:r>
              <a:rPr lang="en-US" altLang="en-US"/>
              <a:t>: Most  distance vector routing protocols send their neighbors the entire routing table (not only entries which change).</a:t>
            </a:r>
          </a:p>
          <a:p>
            <a:r>
              <a:rPr lang="en-US" altLang="en-US" b="1">
                <a:solidFill>
                  <a:schemeClr val="accent2"/>
                </a:solidFill>
              </a:rPr>
              <a:t>Route invalidation timers:</a:t>
            </a:r>
            <a:r>
              <a:rPr lang="en-US" altLang="en-US"/>
              <a:t> Routing table entries are invalid if they are not refreshed. A typical value is to invalidate an entry if no update is received after 3-6  update periods.</a:t>
            </a:r>
          </a:p>
          <a:p>
            <a:endParaRPr lang="en-US" altLang="en-US"/>
          </a:p>
        </p:txBody>
      </p:sp>
    </p:spTree>
    <p:extLst>
      <p:ext uri="{BB962C8B-B14F-4D97-AF65-F5344CB8AC3E}">
        <p14:creationId xmlns:p14="http://schemas.microsoft.com/office/powerpoint/2010/main" val="823472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fld id="{894F3F36-0E15-4873-A911-0A1028255217}" type="slidenum">
              <a:rPr lang="en-US" altLang="en-US"/>
              <a:pPr/>
              <a:t>96</a:t>
            </a:fld>
            <a:endParaRPr lang="en-US" altLang="en-US"/>
          </a:p>
        </p:txBody>
      </p:sp>
      <p:sp>
        <p:nvSpPr>
          <p:cNvPr id="288770" name="Rectangle 2"/>
          <p:cNvSpPr>
            <a:spLocks noGrp="1" noChangeArrowheads="1"/>
          </p:cNvSpPr>
          <p:nvPr>
            <p:ph type="title"/>
          </p:nvPr>
        </p:nvSpPr>
        <p:spPr/>
        <p:txBody>
          <a:bodyPr/>
          <a:lstStyle/>
          <a:p>
            <a:r>
              <a:rPr lang="en-US" altLang="en-US" b="1">
                <a:solidFill>
                  <a:srgbClr val="FF0000"/>
                </a:solidFill>
                <a:latin typeface="Times New Roman" panose="02020603050405020304" pitchFamily="18" charset="0"/>
                <a:cs typeface="Times New Roman" panose="02020603050405020304" pitchFamily="18" charset="0"/>
              </a:rPr>
              <a:t>The Count-to-Infinity Problem</a:t>
            </a:r>
          </a:p>
        </p:txBody>
      </p:sp>
      <p:sp>
        <p:nvSpPr>
          <p:cNvPr id="288771" name="Rectangle 3"/>
          <p:cNvSpPr>
            <a:spLocks noGrp="1" noChangeArrowheads="1"/>
          </p:cNvSpPr>
          <p:nvPr>
            <p:ph type="body" idx="1"/>
          </p:nvPr>
        </p:nvSpPr>
        <p:spPr/>
        <p:txBody>
          <a:bodyPr/>
          <a:lstStyle/>
          <a:p>
            <a:endParaRPr lang="en-US" altLang="en-US"/>
          </a:p>
          <a:p>
            <a:endParaRPr lang="en-US" altLang="en-US"/>
          </a:p>
        </p:txBody>
      </p:sp>
      <p:sp>
        <p:nvSpPr>
          <p:cNvPr id="288773" name="Oval 5"/>
          <p:cNvSpPr>
            <a:spLocks noChangeArrowheads="1"/>
          </p:cNvSpPr>
          <p:nvPr/>
        </p:nvSpPr>
        <p:spPr bwMode="auto">
          <a:xfrm>
            <a:off x="2514600" y="1371601"/>
            <a:ext cx="642938" cy="619125"/>
          </a:xfrm>
          <a:prstGeom prst="ellipse">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38100">
                <a:solidFill>
                  <a:schemeClr val="tx1"/>
                </a:solidFill>
                <a:round/>
                <a:headEnd/>
                <a:tailEnd/>
              </a14:hiddenLine>
            </a:ext>
          </a:extLst>
        </p:spPr>
        <p:txBody>
          <a:bodyPr wrap="none" lIns="91433" tIns="137160" rIns="91433" bIns="228600" anchor="ctr" anchorCtr="1"/>
          <a:lstStyle/>
          <a:p>
            <a:pPr algn="ctr">
              <a:spcBef>
                <a:spcPct val="0"/>
              </a:spcBef>
              <a:spcAft>
                <a:spcPct val="0"/>
              </a:spcAft>
              <a:buFontTx/>
              <a:buNone/>
            </a:pPr>
            <a:r>
              <a:rPr lang="en-US" altLang="en-US" b="1">
                <a:solidFill>
                  <a:schemeClr val="bg2"/>
                </a:solidFill>
                <a:latin typeface="Arial" panose="020B0604020202020204" pitchFamily="34" charset="0"/>
              </a:rPr>
              <a:t>A</a:t>
            </a:r>
            <a:endParaRPr lang="en-US" altLang="en-US">
              <a:solidFill>
                <a:srgbClr val="FFFF00"/>
              </a:solidFill>
              <a:latin typeface="Times New Roman" panose="02020603050405020304" pitchFamily="18" charset="0"/>
            </a:endParaRPr>
          </a:p>
        </p:txBody>
      </p:sp>
      <p:sp>
        <p:nvSpPr>
          <p:cNvPr id="288774" name="Oval 6"/>
          <p:cNvSpPr>
            <a:spLocks noChangeArrowheads="1"/>
          </p:cNvSpPr>
          <p:nvPr/>
        </p:nvSpPr>
        <p:spPr bwMode="auto">
          <a:xfrm>
            <a:off x="6324601" y="1371601"/>
            <a:ext cx="644525" cy="619125"/>
          </a:xfrm>
          <a:prstGeom prst="ellipse">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38100">
                <a:solidFill>
                  <a:schemeClr val="tx1"/>
                </a:solidFill>
                <a:round/>
                <a:headEnd/>
                <a:tailEnd/>
              </a14:hiddenLine>
            </a:ext>
          </a:extLst>
        </p:spPr>
        <p:txBody>
          <a:bodyPr wrap="none" lIns="91433" tIns="137160" rIns="91433" bIns="228600" anchor="ctr" anchorCtr="1"/>
          <a:lstStyle/>
          <a:p>
            <a:pPr algn="ctr">
              <a:spcBef>
                <a:spcPct val="0"/>
              </a:spcBef>
              <a:spcAft>
                <a:spcPct val="0"/>
              </a:spcAft>
              <a:buFontTx/>
              <a:buNone/>
            </a:pPr>
            <a:r>
              <a:rPr lang="en-US" altLang="en-US" b="1">
                <a:solidFill>
                  <a:schemeClr val="bg2"/>
                </a:solidFill>
                <a:latin typeface="Arial" panose="020B0604020202020204" pitchFamily="34" charset="0"/>
              </a:rPr>
              <a:t>B</a:t>
            </a:r>
            <a:endParaRPr lang="en-US" altLang="en-US">
              <a:solidFill>
                <a:srgbClr val="FFFF00"/>
              </a:solidFill>
              <a:latin typeface="Times New Roman" panose="02020603050405020304" pitchFamily="18" charset="0"/>
            </a:endParaRPr>
          </a:p>
        </p:txBody>
      </p:sp>
      <p:sp>
        <p:nvSpPr>
          <p:cNvPr id="288775" name="Oval 7"/>
          <p:cNvSpPr>
            <a:spLocks noChangeArrowheads="1"/>
          </p:cNvSpPr>
          <p:nvPr/>
        </p:nvSpPr>
        <p:spPr bwMode="auto">
          <a:xfrm>
            <a:off x="8991601" y="1371601"/>
            <a:ext cx="644525" cy="619125"/>
          </a:xfrm>
          <a:prstGeom prst="ellipse">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38100">
                <a:solidFill>
                  <a:schemeClr val="tx1"/>
                </a:solidFill>
                <a:round/>
                <a:headEnd/>
                <a:tailEnd/>
              </a14:hiddenLine>
            </a:ext>
          </a:extLst>
        </p:spPr>
        <p:txBody>
          <a:bodyPr wrap="none" lIns="91433" tIns="137160" rIns="91433" bIns="228600" anchor="ctr" anchorCtr="1"/>
          <a:lstStyle/>
          <a:p>
            <a:pPr algn="ctr">
              <a:spcBef>
                <a:spcPct val="0"/>
              </a:spcBef>
              <a:spcAft>
                <a:spcPct val="0"/>
              </a:spcAft>
              <a:buFontTx/>
              <a:buNone/>
            </a:pPr>
            <a:r>
              <a:rPr lang="en-US" altLang="en-US" b="1">
                <a:solidFill>
                  <a:schemeClr val="bg2"/>
                </a:solidFill>
                <a:latin typeface="Arial" panose="020B0604020202020204" pitchFamily="34" charset="0"/>
              </a:rPr>
              <a:t>C</a:t>
            </a:r>
            <a:endParaRPr lang="en-US" altLang="en-US">
              <a:solidFill>
                <a:srgbClr val="FFFF00"/>
              </a:solidFill>
              <a:latin typeface="Times New Roman" panose="02020603050405020304" pitchFamily="18" charset="0"/>
            </a:endParaRPr>
          </a:p>
        </p:txBody>
      </p:sp>
      <p:cxnSp>
        <p:nvCxnSpPr>
          <p:cNvPr id="288779" name="AutoShape 11"/>
          <p:cNvCxnSpPr>
            <a:cxnSpLocks noChangeShapeType="1"/>
            <a:stCxn id="288773" idx="6"/>
            <a:endCxn id="288774" idx="2"/>
          </p:cNvCxnSpPr>
          <p:nvPr/>
        </p:nvCxnSpPr>
        <p:spPr bwMode="auto">
          <a:xfrm>
            <a:off x="3157538" y="1681163"/>
            <a:ext cx="3167062" cy="0"/>
          </a:xfrm>
          <a:prstGeom prst="straightConnector1">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cxnSp>
      <p:cxnSp>
        <p:nvCxnSpPr>
          <p:cNvPr id="288781" name="AutoShape 13"/>
          <p:cNvCxnSpPr>
            <a:cxnSpLocks noChangeShapeType="1"/>
            <a:stCxn id="288775" idx="2"/>
            <a:endCxn id="288774" idx="6"/>
          </p:cNvCxnSpPr>
          <p:nvPr/>
        </p:nvCxnSpPr>
        <p:spPr bwMode="auto">
          <a:xfrm flipH="1">
            <a:off x="6969126" y="1681163"/>
            <a:ext cx="2022475" cy="0"/>
          </a:xfrm>
          <a:prstGeom prst="straightConnector1">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cxnSp>
      <p:sp>
        <p:nvSpPr>
          <p:cNvPr id="288788" name="Text Box 20"/>
          <p:cNvSpPr txBox="1">
            <a:spLocks noChangeArrowheads="1"/>
          </p:cNvSpPr>
          <p:nvPr/>
        </p:nvSpPr>
        <p:spPr bwMode="auto">
          <a:xfrm>
            <a:off x="4724400" y="1371601"/>
            <a:ext cx="312892" cy="55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lIns="91433" tIns="45717" rIns="91433" bIns="228600" anchorCtr="1">
            <a:spAutoFit/>
            <a:flatTx/>
          </a:bodyPr>
          <a:lstStyle/>
          <a:p>
            <a:pPr>
              <a:spcBef>
                <a:spcPct val="50000"/>
              </a:spcBef>
              <a:spcAft>
                <a:spcPct val="0"/>
              </a:spcAft>
              <a:buFontTx/>
              <a:buNone/>
            </a:pPr>
            <a:r>
              <a:rPr lang="en-US" altLang="en-US" b="1">
                <a:latin typeface="Arial" panose="020B0604020202020204" pitchFamily="34" charset="0"/>
              </a:rPr>
              <a:t>1</a:t>
            </a:r>
            <a:endParaRPr lang="en-US" altLang="en-US">
              <a:latin typeface="Times New Roman" panose="02020603050405020304" pitchFamily="18" charset="0"/>
            </a:endParaRPr>
          </a:p>
        </p:txBody>
      </p:sp>
      <p:sp>
        <p:nvSpPr>
          <p:cNvPr id="288797" name="Text Box 29"/>
          <p:cNvSpPr txBox="1">
            <a:spLocks noChangeArrowheads="1"/>
          </p:cNvSpPr>
          <p:nvPr/>
        </p:nvSpPr>
        <p:spPr bwMode="auto">
          <a:xfrm>
            <a:off x="7924800" y="1371601"/>
            <a:ext cx="312892" cy="55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lIns="91433" tIns="45717" rIns="91433" bIns="228600" anchorCtr="1">
            <a:spAutoFit/>
            <a:flatTx/>
          </a:bodyPr>
          <a:lstStyle/>
          <a:p>
            <a:pPr>
              <a:spcBef>
                <a:spcPct val="50000"/>
              </a:spcBef>
              <a:spcAft>
                <a:spcPct val="0"/>
              </a:spcAft>
              <a:buFontTx/>
              <a:buNone/>
            </a:pPr>
            <a:r>
              <a:rPr lang="en-US" altLang="en-US" b="1">
                <a:latin typeface="Arial" panose="020B0604020202020204" pitchFamily="34" charset="0"/>
              </a:rPr>
              <a:t>1</a:t>
            </a:r>
            <a:endParaRPr lang="en-US" altLang="en-US">
              <a:latin typeface="Times New Roman" panose="02020603050405020304" pitchFamily="18" charset="0"/>
            </a:endParaRPr>
          </a:p>
        </p:txBody>
      </p:sp>
      <p:graphicFrame>
        <p:nvGraphicFramePr>
          <p:cNvPr id="288799" name="Object 31"/>
          <p:cNvGraphicFramePr>
            <a:graphicFrameLocks noChangeAspect="1"/>
          </p:cNvGraphicFramePr>
          <p:nvPr/>
        </p:nvGraphicFramePr>
        <p:xfrm>
          <a:off x="1905000" y="1981200"/>
          <a:ext cx="7905750" cy="4533900"/>
        </p:xfrm>
        <a:graphic>
          <a:graphicData uri="http://schemas.openxmlformats.org/presentationml/2006/ole">
            <mc:AlternateContent xmlns:mc="http://schemas.openxmlformats.org/markup-compatibility/2006">
              <mc:Choice xmlns:v="urn:schemas-microsoft-com:vml" Requires="v">
                <p:oleObj name="VISIO" r:id="rId2" imgW="9027720" imgH="5144040" progId="Visio.Drawing.4">
                  <p:embed/>
                </p:oleObj>
              </mc:Choice>
              <mc:Fallback>
                <p:oleObj name="VISIO" r:id="rId2" imgW="9027720" imgH="5144040" progId="Visio.Drawing.4">
                  <p:embed/>
                  <p:pic>
                    <p:nvPicPr>
                      <p:cNvPr id="288799"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81200"/>
                        <a:ext cx="7905750" cy="4533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81408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63748B5-AEF8-43EC-9C1F-A71F52F125B4}" type="slidenum">
              <a:rPr lang="en-US" altLang="en-US"/>
              <a:pPr/>
              <a:t>97</a:t>
            </a:fld>
            <a:endParaRPr lang="en-US" altLang="en-US"/>
          </a:p>
        </p:txBody>
      </p:sp>
      <p:sp>
        <p:nvSpPr>
          <p:cNvPr id="289794" name="Rectangle 2"/>
          <p:cNvSpPr>
            <a:spLocks noGrp="1" noChangeArrowheads="1"/>
          </p:cNvSpPr>
          <p:nvPr>
            <p:ph type="title"/>
          </p:nvPr>
        </p:nvSpPr>
        <p:spPr/>
        <p:txBody>
          <a:bodyPr/>
          <a:lstStyle/>
          <a:p>
            <a:r>
              <a:rPr lang="en-US" altLang="en-US"/>
              <a:t>Count-to-Infinity </a:t>
            </a:r>
          </a:p>
        </p:txBody>
      </p:sp>
      <p:sp>
        <p:nvSpPr>
          <p:cNvPr id="289795" name="Rectangle 3"/>
          <p:cNvSpPr>
            <a:spLocks noGrp="1" noChangeArrowheads="1"/>
          </p:cNvSpPr>
          <p:nvPr>
            <p:ph type="body" idx="1"/>
          </p:nvPr>
        </p:nvSpPr>
        <p:spPr/>
        <p:txBody>
          <a:bodyPr/>
          <a:lstStyle/>
          <a:p>
            <a:r>
              <a:rPr lang="en-US" altLang="en-US"/>
              <a:t>The reason for the count-to-infinity problem is that each node only has a “next-hop-view” </a:t>
            </a:r>
          </a:p>
          <a:p>
            <a:r>
              <a:rPr lang="en-US" altLang="en-US"/>
              <a:t>For example, in the first step, A did not advertise that its route (with cost 2) to C went through node B</a:t>
            </a:r>
          </a:p>
          <a:p>
            <a:endParaRPr lang="en-US" altLang="en-US"/>
          </a:p>
          <a:p>
            <a:r>
              <a:rPr lang="en-US" altLang="en-US"/>
              <a:t>How can the Count-to-Infinity problem be solved?</a:t>
            </a:r>
          </a:p>
          <a:p>
            <a:endParaRPr lang="en-US" altLang="en-US"/>
          </a:p>
        </p:txBody>
      </p:sp>
    </p:spTree>
    <p:extLst>
      <p:ext uri="{BB962C8B-B14F-4D97-AF65-F5344CB8AC3E}">
        <p14:creationId xmlns:p14="http://schemas.microsoft.com/office/powerpoint/2010/main" val="21202992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99BF7A7-9268-4E71-9B48-1EDD3E138B8F}" type="slidenum">
              <a:rPr lang="en-US" altLang="en-US"/>
              <a:pPr/>
              <a:t>98</a:t>
            </a:fld>
            <a:endParaRPr lang="en-US" altLang="en-US"/>
          </a:p>
        </p:txBody>
      </p:sp>
      <p:sp>
        <p:nvSpPr>
          <p:cNvPr id="290818" name="Rectangle 2"/>
          <p:cNvSpPr>
            <a:spLocks noGrp="1" noChangeArrowheads="1"/>
          </p:cNvSpPr>
          <p:nvPr>
            <p:ph type="title"/>
          </p:nvPr>
        </p:nvSpPr>
        <p:spPr/>
        <p:txBody>
          <a:bodyPr/>
          <a:lstStyle/>
          <a:p>
            <a:r>
              <a:rPr lang="en-US" altLang="en-US"/>
              <a:t>Count-to-Infinity </a:t>
            </a:r>
          </a:p>
        </p:txBody>
      </p:sp>
      <p:sp>
        <p:nvSpPr>
          <p:cNvPr id="290819" name="Rectangle 3"/>
          <p:cNvSpPr>
            <a:spLocks noGrp="1" noChangeArrowheads="1"/>
          </p:cNvSpPr>
          <p:nvPr>
            <p:ph type="body" idx="1"/>
          </p:nvPr>
        </p:nvSpPr>
        <p:spPr/>
        <p:txBody>
          <a:bodyPr>
            <a:normAutofit lnSpcReduction="10000"/>
          </a:bodyPr>
          <a:lstStyle/>
          <a:p>
            <a:r>
              <a:rPr lang="en-US" altLang="en-US"/>
              <a:t>The reason for the count-to-infinity problem is that each node only has a “next-hop-view” </a:t>
            </a:r>
          </a:p>
          <a:p>
            <a:r>
              <a:rPr lang="en-US" altLang="en-US"/>
              <a:t>For example, in the first step, A did not realize that its route (with cost 2) to C went through node B</a:t>
            </a:r>
          </a:p>
          <a:p>
            <a:endParaRPr lang="en-US" altLang="en-US"/>
          </a:p>
          <a:p>
            <a:r>
              <a:rPr lang="en-US" altLang="en-US"/>
              <a:t>How can the Count-to-Infinity problem be solved?</a:t>
            </a:r>
          </a:p>
          <a:p>
            <a:r>
              <a:rPr lang="en-US" altLang="en-US" b="1">
                <a:solidFill>
                  <a:srgbClr val="FF0000"/>
                </a:solidFill>
              </a:rPr>
              <a:t>Solution 1:</a:t>
            </a:r>
            <a:r>
              <a:rPr lang="en-US" altLang="en-US"/>
              <a:t> Always advertise the entire path in an update message (</a:t>
            </a:r>
            <a:r>
              <a:rPr lang="en-US" altLang="en-US" b="1">
                <a:solidFill>
                  <a:schemeClr val="accent2"/>
                </a:solidFill>
              </a:rPr>
              <a:t>Path vectors</a:t>
            </a:r>
            <a:r>
              <a:rPr lang="en-US" altLang="en-US"/>
              <a:t>)</a:t>
            </a:r>
          </a:p>
          <a:p>
            <a:pPr lvl="3"/>
            <a:r>
              <a:rPr lang="en-US" altLang="en-US" sz="2400"/>
              <a:t>If routing tables are large, the routing messages require substantial bandwidth</a:t>
            </a:r>
          </a:p>
          <a:p>
            <a:pPr lvl="3"/>
            <a:r>
              <a:rPr lang="en-US" altLang="en-US" sz="2400"/>
              <a:t>BGP uses this solution</a:t>
            </a:r>
            <a:r>
              <a:rPr lang="en-US" altLang="en-US"/>
              <a:t> </a:t>
            </a:r>
          </a:p>
        </p:txBody>
      </p:sp>
    </p:spTree>
    <p:extLst>
      <p:ext uri="{BB962C8B-B14F-4D97-AF65-F5344CB8AC3E}">
        <p14:creationId xmlns:p14="http://schemas.microsoft.com/office/powerpoint/2010/main" val="20040156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7017527-A465-48AF-8699-A65A3F9B1A07}" type="slidenum">
              <a:rPr lang="en-US" altLang="en-US"/>
              <a:pPr/>
              <a:t>99</a:t>
            </a:fld>
            <a:endParaRPr lang="en-US" altLang="en-US"/>
          </a:p>
        </p:txBody>
      </p:sp>
      <p:sp>
        <p:nvSpPr>
          <p:cNvPr id="291842" name="Rectangle 2"/>
          <p:cNvSpPr>
            <a:spLocks noGrp="1" noChangeArrowheads="1"/>
          </p:cNvSpPr>
          <p:nvPr>
            <p:ph type="title"/>
          </p:nvPr>
        </p:nvSpPr>
        <p:spPr/>
        <p:txBody>
          <a:bodyPr/>
          <a:lstStyle/>
          <a:p>
            <a:r>
              <a:rPr lang="en-US" altLang="en-US"/>
              <a:t>Count-to-Infinity </a:t>
            </a:r>
          </a:p>
        </p:txBody>
      </p:sp>
      <p:sp>
        <p:nvSpPr>
          <p:cNvPr id="291843" name="Rectangle 3"/>
          <p:cNvSpPr>
            <a:spLocks noGrp="1" noChangeArrowheads="1"/>
          </p:cNvSpPr>
          <p:nvPr>
            <p:ph type="body" idx="1"/>
          </p:nvPr>
        </p:nvSpPr>
        <p:spPr/>
        <p:txBody>
          <a:bodyPr>
            <a:normAutofit lnSpcReduction="10000"/>
          </a:bodyPr>
          <a:lstStyle/>
          <a:p>
            <a:r>
              <a:rPr lang="en-US" altLang="en-US"/>
              <a:t>The reason for the count-to-infinity problem is that each node only has a “next-hop-view” </a:t>
            </a:r>
          </a:p>
          <a:p>
            <a:r>
              <a:rPr lang="en-US" altLang="en-US"/>
              <a:t>For example, in the first step, A did not realize that its route (with cost 2) to C went through node B</a:t>
            </a:r>
          </a:p>
          <a:p>
            <a:endParaRPr lang="en-US" altLang="en-US"/>
          </a:p>
          <a:p>
            <a:r>
              <a:rPr lang="en-US" altLang="en-US"/>
              <a:t>How can the Count-to-Infinity problem be solved?</a:t>
            </a:r>
          </a:p>
          <a:p>
            <a:r>
              <a:rPr lang="en-US" altLang="en-US" b="1">
                <a:solidFill>
                  <a:srgbClr val="FF0000"/>
                </a:solidFill>
              </a:rPr>
              <a:t>Solution 2:</a:t>
            </a:r>
            <a:r>
              <a:rPr lang="en-US" altLang="en-US" b="1"/>
              <a:t> </a:t>
            </a:r>
            <a:r>
              <a:rPr lang="en-US" altLang="en-US"/>
              <a:t>Never advertise the cost to a neighbor if this neighbor is the next hop on the current path </a:t>
            </a:r>
            <a:r>
              <a:rPr lang="en-US" altLang="en-US" b="1">
                <a:solidFill>
                  <a:schemeClr val="accent2"/>
                </a:solidFill>
              </a:rPr>
              <a:t>(Split Horizon)</a:t>
            </a:r>
            <a:endParaRPr lang="en-US" altLang="en-US" b="1"/>
          </a:p>
          <a:p>
            <a:pPr lvl="3"/>
            <a:r>
              <a:rPr lang="en-US" altLang="en-US"/>
              <a:t>Example: A would not send the first routing update to B, since B is the next hop on A’s current route to C</a:t>
            </a:r>
          </a:p>
          <a:p>
            <a:pPr lvl="3"/>
            <a:r>
              <a:rPr lang="en-US" altLang="en-US"/>
              <a:t>Split Horizon does not solve count-to-infinity in all cases!</a:t>
            </a:r>
          </a:p>
        </p:txBody>
      </p:sp>
    </p:spTree>
    <p:extLst>
      <p:ext uri="{BB962C8B-B14F-4D97-AF65-F5344CB8AC3E}">
        <p14:creationId xmlns:p14="http://schemas.microsoft.com/office/powerpoint/2010/main" val="1849127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203E1839720B4A8CBE8A8B0D66C0B2" ma:contentTypeVersion="6" ma:contentTypeDescription="Create a new document." ma:contentTypeScope="" ma:versionID="f69875a92c0a190519c848d098d43252">
  <xsd:schema xmlns:xsd="http://www.w3.org/2001/XMLSchema" xmlns:xs="http://www.w3.org/2001/XMLSchema" xmlns:p="http://schemas.microsoft.com/office/2006/metadata/properties" xmlns:ns2="0ac594e5-60c5-4fa7-85bd-964edfb3e519" xmlns:ns3="b732c48c-cbf7-4c99-880f-279e91b1e121" targetNamespace="http://schemas.microsoft.com/office/2006/metadata/properties" ma:root="true" ma:fieldsID="d54d1ae71cd79a2dd607f0cfe7abdf01" ns2:_="" ns3:_="">
    <xsd:import namespace="0ac594e5-60c5-4fa7-85bd-964edfb3e519"/>
    <xsd:import namespace="b732c48c-cbf7-4c99-880f-279e91b1e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594e5-60c5-4fa7-85bd-964edfb3e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732c48c-cbf7-4c99-880f-279e91b1e12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44E55E-18D4-4B38-B819-E86F6DA9585C}"/>
</file>

<file path=customXml/itemProps2.xml><?xml version="1.0" encoding="utf-8"?>
<ds:datastoreItem xmlns:ds="http://schemas.openxmlformats.org/officeDocument/2006/customXml" ds:itemID="{42A7C8C1-E0EC-4D23-BA48-F851BD64793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E91B21-9447-47B8-9DA0-9C471C569F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117</Slides>
  <Notes>1</Notes>
  <HiddenSlides>0</HiddenSlide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Module-4 Network Layer  IP addressing schemes, IPV4, Subnetting, IPV6, shift from IPV4 to IPV6 </vt:lpstr>
      <vt:lpstr>Introduction</vt:lpstr>
      <vt:lpstr>Working of IP addresses</vt:lpstr>
      <vt:lpstr> What is IP Addressing? </vt:lpstr>
      <vt:lpstr>PowerPoint Presentation</vt:lpstr>
      <vt:lpstr>Types of IP Address Schemes</vt:lpstr>
      <vt:lpstr>IPv4 Address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Network classes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Subnetting</vt:lpstr>
      <vt:lpstr>PowerPoint Presentation</vt:lpstr>
      <vt:lpstr>PowerPoint Presentation</vt:lpstr>
      <vt:lpstr>Example</vt:lpstr>
      <vt:lpstr>PowerPoint Presentation</vt:lpstr>
      <vt:lpstr>PowerPoint Presentation</vt:lpstr>
      <vt:lpstr>PowerPoint Presentation</vt:lpstr>
      <vt:lpstr>Example</vt:lpstr>
      <vt:lpstr>PowerPoint Presentation</vt:lpstr>
      <vt:lpstr>After subnetting, our network will look like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Shift from IPv4 to IPv6</vt:lpstr>
      <vt:lpstr>PowerPoint Presentation</vt:lpstr>
      <vt:lpstr>Introduction</vt:lpstr>
      <vt:lpstr> What is a Router? </vt:lpstr>
      <vt:lpstr>Routing table</vt:lpstr>
      <vt:lpstr>Example</vt:lpstr>
      <vt:lpstr>PowerPoint Presentation</vt:lpstr>
      <vt:lpstr>PowerPoint Presentation</vt:lpstr>
      <vt:lpstr>PowerPoint Presentation</vt:lpstr>
      <vt:lpstr> Types of Routing Protocols </vt:lpstr>
      <vt:lpstr>Static Routing</vt:lpstr>
      <vt:lpstr>PowerPoint Presentation</vt:lpstr>
      <vt:lpstr>Configuration</vt:lpstr>
      <vt:lpstr>Default routing</vt:lpstr>
      <vt:lpstr>Dynamic Routing:</vt:lpstr>
      <vt:lpstr>PowerPoint Presentation</vt:lpstr>
      <vt:lpstr>PowerPoint Presentation</vt:lpstr>
      <vt:lpstr>PowerPoint Presentation</vt:lpstr>
      <vt:lpstr>Routing protocols and types</vt:lpstr>
      <vt:lpstr>PowerPoint Presentation</vt:lpstr>
      <vt:lpstr>IP Routing</vt:lpstr>
      <vt:lpstr>Autonomous Systems</vt:lpstr>
      <vt:lpstr>Autonomous Systems (AS)</vt:lpstr>
      <vt:lpstr>PowerPoint Presentation</vt:lpstr>
      <vt:lpstr>PowerPoint Presentation</vt:lpstr>
      <vt:lpstr>Interdomain and Intradomain Routing </vt:lpstr>
      <vt:lpstr>PowerPoint Presentation</vt:lpstr>
      <vt:lpstr>Routing Information Protocol (RIP)</vt:lpstr>
      <vt:lpstr>PowerPoint Presentation</vt:lpstr>
      <vt:lpstr>PowerPoint Presentation</vt:lpstr>
      <vt:lpstr>PowerPoint Presentation</vt:lpstr>
      <vt:lpstr>PowerPoint Presentation</vt:lpstr>
      <vt:lpstr>PowerPoint Presentation</vt:lpstr>
      <vt:lpstr>PowerPoint Presentation</vt:lpstr>
      <vt:lpstr> Drawbacks </vt:lpstr>
      <vt:lpstr>PowerPoint Presentation</vt:lpstr>
      <vt:lpstr>PowerPoint Presentation</vt:lpstr>
      <vt:lpstr>PowerPoint Presentation</vt:lpstr>
      <vt:lpstr>PowerPoint Presentation</vt:lpstr>
      <vt:lpstr>Distance Vector Algorithm: Routing Table</vt:lpstr>
      <vt:lpstr>Distance Vector Algorithm: Messages</vt:lpstr>
      <vt:lpstr>Distance Vector Algorithm: Sending Updates</vt:lpstr>
      <vt:lpstr>Initiating Routing Table I</vt:lpstr>
      <vt:lpstr>Initiating Routing Table II</vt:lpstr>
      <vt:lpstr>Initiating Routing Table III</vt:lpstr>
      <vt:lpstr>Updating Routing Tables I</vt:lpstr>
      <vt:lpstr>Updating Routing Tables II</vt:lpstr>
      <vt:lpstr>Example</vt:lpstr>
      <vt:lpstr>Example</vt:lpstr>
      <vt:lpstr>Characteristics of Distance Vector Routing</vt:lpstr>
      <vt:lpstr>The Count-to-Infinity Problem</vt:lpstr>
      <vt:lpstr>Count-to-Infinity </vt:lpstr>
      <vt:lpstr>Count-to-Infinity </vt:lpstr>
      <vt:lpstr>Count-to-Infinity </vt:lpstr>
      <vt:lpstr>RIP - Routing Information Protocol</vt:lpstr>
      <vt:lpstr>RIP - History</vt:lpstr>
      <vt:lpstr>RIPv1  Packet Format</vt:lpstr>
      <vt:lpstr>RIPv2</vt:lpstr>
      <vt:lpstr>RIPv2  Packet Format</vt:lpstr>
      <vt:lpstr>RIPv2  Packet Format</vt:lpstr>
      <vt:lpstr>RIP Messages</vt:lpstr>
      <vt:lpstr>Routing with RIP</vt:lpstr>
      <vt:lpstr>RIP Security</vt:lpstr>
      <vt:lpstr>RIP Problems</vt:lpstr>
      <vt:lpstr>RIP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azees mm</dc:creator>
  <cp:revision>4</cp:revision>
  <dcterms:created xsi:type="dcterms:W3CDTF">2022-07-11T07:04:05Z</dcterms:created>
  <dcterms:modified xsi:type="dcterms:W3CDTF">2024-03-21T18:45:17Z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0x010100A0203E1839720B4A8CBE8A8B0D66C0B2</vt:lpwstr>
  </property>
</Properties>
</file>